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4" r:id="rId4"/>
    <p:sldMasterId id="2147483667" r:id="rId5"/>
    <p:sldMasterId id="2147483673" r:id="rId6"/>
    <p:sldMasterId id="2147483680" r:id="rId7"/>
  </p:sldMasterIdLst>
  <p:notesMasterIdLst>
    <p:notesMasterId r:id="rId13"/>
  </p:notesMasterIdLst>
  <p:handoutMasterIdLst>
    <p:handoutMasterId r:id="rId14"/>
  </p:handoutMasterIdLst>
  <p:sldIdLst>
    <p:sldId id="564" r:id="rId8"/>
    <p:sldId id="565" r:id="rId9"/>
    <p:sldId id="569" r:id="rId10"/>
    <p:sldId id="521" r:id="rId11"/>
    <p:sldId id="471" r:id="rId12"/>
  </p:sldIdLst>
  <p:sldSz cx="9906000" cy="6858000" type="A4"/>
  <p:notesSz cx="6858000" cy="9144000"/>
  <p:embeddedFontLst>
    <p:embeddedFont>
      <p:font typeface="Roboto" panose="02000000000000000000" pitchFamily="2" charset="0"/>
      <p:regular r:id="rId15"/>
      <p:bold r:id="rId16"/>
      <p:italic r:id="rId17"/>
      <p:boldItalic r:id="rId18"/>
    </p:embeddedFont>
    <p:embeddedFont>
      <p:font typeface="United Curriculum" panose="020B0604020202020204" charset="0"/>
      <p:regular r:id="rId19"/>
      <p:bold r:id="rId20"/>
      <p:italic r:id="rId21"/>
      <p:boldItalic r:id="rId2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031FA8B-4239-4224-ACCC-4857B2408278}">
          <p14:sldIdLst>
            <p14:sldId id="564"/>
          </p14:sldIdLst>
        </p14:section>
        <p14:section name="Intent" id="{2F26FD93-82A0-4CF1-895D-398D2E6E8D45}">
          <p14:sldIdLst>
            <p14:sldId id="565"/>
            <p14:sldId id="569"/>
            <p14:sldId id="521"/>
            <p14:sldId id="471"/>
          </p14:sldIdLst>
        </p14:section>
        <p14:section name="Implementation" id="{A710C6D0-D16A-4F64-AB20-6E8F987A68B6}">
          <p14:sldIdLst/>
        </p14:section>
        <p14:section name="Impact" id="{C4E7AD45-5098-4258-9B3A-6B453A381CD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7A9426-8E71-580F-A5B8-2EE4FF047C8C}" name="Lucy Hawker" initials="LH" userId="S::Lucy.Hawker@unitedlearning.org.uk::1ef25c0a-c1f6-440b-b33b-783bdcbee9d5" providerId="AD"/>
  <p188:author id="{6C9BADAA-4940-520A-5319-8E8EA85EDB29}" name="Charlie Cutler" initials="CC" userId="S::charlie.cutler@unitedlearning.org.uk::c5b094de-3707-4aae-994d-70175e9a1467" providerId="AD"/>
  <p188:author id="{C1970DAF-E6A3-64D7-9804-F7D68B8409F0}" name="Sally McCartney" initials="SM" userId="S::sally.mccartney@unitedlearning.org.uk::1b5c1c85-70fd-40d9-aba5-bb5ae0d377fb" providerId="AD"/>
  <p188:author id="{C833E4BA-E012-CD07-1FD3-0F30CCFF34BF}" name="Charlie Cutler" initials="CC" userId="S::Charlie.Cutler@unitedlearning.org.uk::c5b094de-3707-4aae-994d-70175e9a146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 id="2" name="Jessica Quinn" initials="JQ" lastIdx="7" clrIdx="1">
    <p:extLst>
      <p:ext uri="{19B8F6BF-5375-455C-9EA6-DF929625EA0E}">
        <p15:presenceInfo xmlns:p15="http://schemas.microsoft.com/office/powerpoint/2012/main" userId="S::Jessica.Quinn@unitedlearning.org.uk::8a95f2e1-9608-4c55-8128-be797539c7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A1CA"/>
    <a:srgbClr val="463359"/>
    <a:srgbClr val="48355B"/>
    <a:srgbClr val="F3DEE9"/>
    <a:srgbClr val="FFFFFF"/>
    <a:srgbClr val="BBBBBB"/>
    <a:srgbClr val="D55D5D"/>
    <a:srgbClr val="DB7474"/>
    <a:srgbClr val="0033CC"/>
    <a:srgbClr val="D9EB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51615-84EB-4E84-86F4-C4C51E092911}" v="5" dt="2026-02-24T13:47:14.9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95" d="100"/>
          <a:sy n="95" d="100"/>
        </p:scale>
        <p:origin x="864" y="7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notesMaster" Target="notesMasters/notesMaster1.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7.fntdata"/><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font" Target="fonts/font2.fntdata"/><Relationship Id="rId20" Type="http://schemas.openxmlformats.org/officeDocument/2006/relationships/font" Target="fonts/font6.fntdata"/><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font" Target="fonts/font1.fntdata"/><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font" Target="fonts/font5.fntdata"/><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handoutMaster" Target="handoutMasters/handoutMaster1.xml"/><Relationship Id="rId22" Type="http://schemas.openxmlformats.org/officeDocument/2006/relationships/font" Target="fonts/font8.fntdata"/><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BB0CAA-05EE-4C9B-87E1-B84DD3F9BCC4}" type="datetimeFigureOut">
              <a:rPr lang="en-GB" smtClean="0"/>
              <a:t>22/06/2026</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D3110-32D0-4452-834B-9411AA728368}" type="datetimeFigureOut">
              <a:rPr lang="en-GB" smtClean="0"/>
              <a:t>22/06/2026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2CF7F3D-A76E-462C-91BC-6AD2B2EFE72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68620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B9838CD0-0626-4A28-B004-F509C6BF3056}"/>
              </a:ext>
            </a:extLst>
          </p:cNvPr>
          <p:cNvSpPr/>
          <p:nvPr userDrawn="1"/>
        </p:nvSpPr>
        <p:spPr>
          <a:xfrm>
            <a:off x="-15314" y="275918"/>
            <a:ext cx="9271074" cy="933964"/>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2" name="Rectangle 11">
            <a:extLst>
              <a:ext uri="{FF2B5EF4-FFF2-40B4-BE49-F238E27FC236}">
                <a16:creationId xmlns:a16="http://schemas.microsoft.com/office/drawing/2014/main" id="{2B780003-00DD-4595-9E44-33DCE8987FF6}"/>
              </a:ext>
            </a:extLst>
          </p:cNvPr>
          <p:cNvSpPr/>
          <p:nvPr userDrawn="1"/>
        </p:nvSpPr>
        <p:spPr>
          <a:xfrm rot="5400000">
            <a:off x="6309621" y="3247908"/>
            <a:ext cx="6866877"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6" name="Rectangle 2">
            <a:extLst>
              <a:ext uri="{FF2B5EF4-FFF2-40B4-BE49-F238E27FC236}">
                <a16:creationId xmlns:a16="http://schemas.microsoft.com/office/drawing/2014/main" id="{333A7B9E-DC17-43CF-8093-3192937D4031}"/>
              </a:ext>
            </a:extLst>
          </p:cNvPr>
          <p:cNvSpPr/>
          <p:nvPr userDrawn="1"/>
        </p:nvSpPr>
        <p:spPr>
          <a:xfrm rot="10800000" flipH="1" flipV="1">
            <a:off x="-10158" y="5276446"/>
            <a:ext cx="3139438" cy="866547"/>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1443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1443" y="0"/>
                </a:lnTo>
                <a:lnTo>
                  <a:pt x="6901416" y="866547"/>
                </a:lnTo>
                <a:lnTo>
                  <a:pt x="0" y="866547"/>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pic>
        <p:nvPicPr>
          <p:cNvPr id="7" name="Picture 6">
            <a:extLst>
              <a:ext uri="{FF2B5EF4-FFF2-40B4-BE49-F238E27FC236}">
                <a16:creationId xmlns:a16="http://schemas.microsoft.com/office/drawing/2014/main" id="{304EEB8C-27D4-467D-A071-6C028CDF1C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2811" y="5381440"/>
            <a:ext cx="2493010" cy="636237"/>
          </a:xfrm>
          <a:prstGeom prst="rect">
            <a:avLst/>
          </a:prstGeom>
        </p:spPr>
      </p:pic>
      <p:sp>
        <p:nvSpPr>
          <p:cNvPr id="14" name="Freeform: Shape 13">
            <a:extLst>
              <a:ext uri="{FF2B5EF4-FFF2-40B4-BE49-F238E27FC236}">
                <a16:creationId xmlns:a16="http://schemas.microsoft.com/office/drawing/2014/main" id="{0EFCA842-1115-4049-BCE7-1E58DFD1215B}"/>
              </a:ext>
            </a:extLst>
          </p:cNvPr>
          <p:cNvSpPr/>
          <p:nvPr userDrawn="1"/>
        </p:nvSpPr>
        <p:spPr>
          <a:xfrm>
            <a:off x="0" y="2359626"/>
            <a:ext cx="4645890" cy="45127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52804 w 8566014"/>
              <a:gd name="connsiteY3" fmla="*/ 55973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52804" y="55973"/>
                </a:lnTo>
                <a:lnTo>
                  <a:pt x="1435"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a:r>
              <a:rPr lang="en-US" sz="2000" b="1">
                <a:solidFill>
                  <a:srgbClr val="FFFFFF"/>
                </a:solidFill>
                <a:latin typeface="United Curriculum" pitchFamily="2" charset="0"/>
                <a:ea typeface="Roboto Slab" pitchFamily="2" charset="0"/>
              </a:rPr>
              <a:t>Information for School Websites</a:t>
            </a:r>
            <a:endParaRPr lang="en-GB" sz="2400" b="1">
              <a:solidFill>
                <a:srgbClr val="FFFFFF"/>
              </a:solidFill>
              <a:latin typeface="United Curriculum" pitchFamily="2" charset="0"/>
              <a:ea typeface="Roboto Slab" pitchFamily="2" charset="0"/>
            </a:endParaRPr>
          </a:p>
        </p:txBody>
      </p:sp>
      <p:sp>
        <p:nvSpPr>
          <p:cNvPr id="8" name="Freeform: Shape 7">
            <a:extLst>
              <a:ext uri="{FF2B5EF4-FFF2-40B4-BE49-F238E27FC236}">
                <a16:creationId xmlns:a16="http://schemas.microsoft.com/office/drawing/2014/main" id="{0C20CABD-5FA7-4156-B213-F0CA6BA96FAC}"/>
              </a:ext>
            </a:extLst>
          </p:cNvPr>
          <p:cNvSpPr/>
          <p:nvPr userDrawn="1"/>
        </p:nvSpPr>
        <p:spPr>
          <a:xfrm>
            <a:off x="0" y="1420852"/>
            <a:ext cx="4645891" cy="685039"/>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 name="connsiteX0" fmla="*/ 1435 w 8566014"/>
              <a:gd name="connsiteY0" fmla="*/ 7820 h 6431769"/>
              <a:gd name="connsiteX1" fmla="*/ 2567 w 8566014"/>
              <a:gd name="connsiteY1" fmla="*/ 6431769 h 6431769"/>
              <a:gd name="connsiteX2" fmla="*/ 8566014 w 8566014"/>
              <a:gd name="connsiteY2" fmla="*/ 6398949 h 6431769"/>
              <a:gd name="connsiteX3" fmla="*/ 8368737 w 8566014"/>
              <a:gd name="connsiteY3" fmla="*/ 0 h 6431769"/>
              <a:gd name="connsiteX4" fmla="*/ 1435 w 8566014"/>
              <a:gd name="connsiteY4" fmla="*/ 7820 h 64317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31769">
                <a:moveTo>
                  <a:pt x="1435" y="7820"/>
                </a:moveTo>
                <a:cubicBezTo>
                  <a:pt x="-3951" y="2149136"/>
                  <a:pt x="7953" y="4290453"/>
                  <a:pt x="2567" y="6431769"/>
                </a:cubicBezTo>
                <a:lnTo>
                  <a:pt x="8566014" y="6398949"/>
                </a:lnTo>
                <a:lnTo>
                  <a:pt x="8368737" y="0"/>
                </a:lnTo>
                <a:lnTo>
                  <a:pt x="1435" y="782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3232"/>
            <a:endParaRPr lang="en-GB">
              <a:solidFill>
                <a:srgbClr val="565656"/>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538964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7" y="3169410"/>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Autumn</a:t>
            </a:r>
            <a:endParaRPr lang="en-GB"/>
          </a:p>
        </p:txBody>
      </p:sp>
      <p:grpSp>
        <p:nvGrpSpPr>
          <p:cNvPr id="24" name="Group 23">
            <a:extLst>
              <a:ext uri="{FF2B5EF4-FFF2-40B4-BE49-F238E27FC236}">
                <a16:creationId xmlns:a16="http://schemas.microsoft.com/office/drawing/2014/main" id="{5C559768-E6A6-463E-92FF-7267CDB95A57}"/>
              </a:ext>
            </a:extLst>
          </p:cNvPr>
          <p:cNvGrpSpPr/>
          <p:nvPr userDrawn="1"/>
        </p:nvGrpSpPr>
        <p:grpSpPr>
          <a:xfrm>
            <a:off x="8354346" y="-8877"/>
            <a:ext cx="1065321" cy="748952"/>
            <a:chOff x="7607201" y="-8675"/>
            <a:chExt cx="1065321" cy="748952"/>
          </a:xfrm>
        </p:grpSpPr>
        <p:grpSp>
          <p:nvGrpSpPr>
            <p:cNvPr id="26" name="Group 25">
              <a:extLst>
                <a:ext uri="{FF2B5EF4-FFF2-40B4-BE49-F238E27FC236}">
                  <a16:creationId xmlns:a16="http://schemas.microsoft.com/office/drawing/2014/main" id="{1834BFE4-2764-4BE1-897F-F8AF14BAAA17}"/>
                </a:ext>
              </a:extLst>
            </p:cNvPr>
            <p:cNvGrpSpPr/>
            <p:nvPr userDrawn="1"/>
          </p:nvGrpSpPr>
          <p:grpSpPr>
            <a:xfrm>
              <a:off x="7607201" y="-8675"/>
              <a:ext cx="1065321" cy="748952"/>
              <a:chOff x="8354346" y="-8675"/>
              <a:chExt cx="1065321" cy="748952"/>
            </a:xfrm>
          </p:grpSpPr>
          <p:sp>
            <p:nvSpPr>
              <p:cNvPr id="28" name="Freeform: Shape 27">
                <a:extLst>
                  <a:ext uri="{FF2B5EF4-FFF2-40B4-BE49-F238E27FC236}">
                    <a16:creationId xmlns:a16="http://schemas.microsoft.com/office/drawing/2014/main" id="{CC59DE60-758B-49A8-83EA-186D374EBEFD}"/>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9" name="Oval 28">
                <a:extLst>
                  <a:ext uri="{FF2B5EF4-FFF2-40B4-BE49-F238E27FC236}">
                    <a16:creationId xmlns:a16="http://schemas.microsoft.com/office/drawing/2014/main" id="{DEF08932-D36E-4EE1-BADB-56B8C83DA77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32" name="Oval 31">
                <a:extLst>
                  <a:ext uri="{FF2B5EF4-FFF2-40B4-BE49-F238E27FC236}">
                    <a16:creationId xmlns:a16="http://schemas.microsoft.com/office/drawing/2014/main" id="{BA9986D7-F112-4542-A58C-5224620209B7}"/>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7" name="Picture 26" descr="Icon&#10;&#10;Description automatically generated">
              <a:extLst>
                <a:ext uri="{FF2B5EF4-FFF2-40B4-BE49-F238E27FC236}">
                  <a16:creationId xmlns:a16="http://schemas.microsoft.com/office/drawing/2014/main" id="{E128F88D-FDE5-4754-82F4-6141101C53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899332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68"/>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Spring</a:t>
            </a:r>
            <a:endParaRPr lang="en-GB"/>
          </a:p>
        </p:txBody>
      </p:sp>
      <p:grpSp>
        <p:nvGrpSpPr>
          <p:cNvPr id="18" name="Group 17">
            <a:extLst>
              <a:ext uri="{FF2B5EF4-FFF2-40B4-BE49-F238E27FC236}">
                <a16:creationId xmlns:a16="http://schemas.microsoft.com/office/drawing/2014/main" id="{5DBD8379-2E09-451F-A82D-FE65DB265043}"/>
              </a:ext>
            </a:extLst>
          </p:cNvPr>
          <p:cNvGrpSpPr/>
          <p:nvPr userDrawn="1"/>
        </p:nvGrpSpPr>
        <p:grpSpPr>
          <a:xfrm>
            <a:off x="8354346" y="-8877"/>
            <a:ext cx="1065321" cy="748952"/>
            <a:chOff x="7607201" y="-8675"/>
            <a:chExt cx="1065321" cy="748952"/>
          </a:xfrm>
        </p:grpSpPr>
        <p:grpSp>
          <p:nvGrpSpPr>
            <p:cNvPr id="25" name="Group 24">
              <a:extLst>
                <a:ext uri="{FF2B5EF4-FFF2-40B4-BE49-F238E27FC236}">
                  <a16:creationId xmlns:a16="http://schemas.microsoft.com/office/drawing/2014/main" id="{8A1B8BC5-AD90-48DD-BC77-D8C409232493}"/>
                </a:ext>
              </a:extLst>
            </p:cNvPr>
            <p:cNvGrpSpPr/>
            <p:nvPr userDrawn="1"/>
          </p:nvGrpSpPr>
          <p:grpSpPr>
            <a:xfrm>
              <a:off x="7607201" y="-8675"/>
              <a:ext cx="1065321" cy="748952"/>
              <a:chOff x="8354346" y="-8675"/>
              <a:chExt cx="1065321" cy="748952"/>
            </a:xfrm>
          </p:grpSpPr>
          <p:sp>
            <p:nvSpPr>
              <p:cNvPr id="27" name="Freeform: Shape 26">
                <a:extLst>
                  <a:ext uri="{FF2B5EF4-FFF2-40B4-BE49-F238E27FC236}">
                    <a16:creationId xmlns:a16="http://schemas.microsoft.com/office/drawing/2014/main" id="{C0D67A2F-F6B8-43A6-A68A-0DA5A09560C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8" name="Oval 27">
                <a:extLst>
                  <a:ext uri="{FF2B5EF4-FFF2-40B4-BE49-F238E27FC236}">
                    <a16:creationId xmlns:a16="http://schemas.microsoft.com/office/drawing/2014/main" id="{B32A6385-AA93-4DD2-9373-1AF2BE502F60}"/>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33" name="Oval 32">
                <a:extLst>
                  <a:ext uri="{FF2B5EF4-FFF2-40B4-BE49-F238E27FC236}">
                    <a16:creationId xmlns:a16="http://schemas.microsoft.com/office/drawing/2014/main" id="{6732B8CB-5CF6-4FED-9986-D3C052A8A2F8}"/>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6" name="Picture 25" descr="Icon&#10;&#10;Description automatically generated">
              <a:extLst>
                <a:ext uri="{FF2B5EF4-FFF2-40B4-BE49-F238E27FC236}">
                  <a16:creationId xmlns:a16="http://schemas.microsoft.com/office/drawing/2014/main" id="{63FFE521-9F1D-4F90-A0BE-22A40EC0E4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3787677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1"/>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Summer</a:t>
            </a:r>
            <a:endParaRPr lang="en-GB"/>
          </a:p>
        </p:txBody>
      </p:sp>
      <p:grpSp>
        <p:nvGrpSpPr>
          <p:cNvPr id="17" name="Group 16">
            <a:extLst>
              <a:ext uri="{FF2B5EF4-FFF2-40B4-BE49-F238E27FC236}">
                <a16:creationId xmlns:a16="http://schemas.microsoft.com/office/drawing/2014/main" id="{93AD7552-CC83-4E3D-970D-6A2246A40FDF}"/>
              </a:ext>
            </a:extLst>
          </p:cNvPr>
          <p:cNvGrpSpPr/>
          <p:nvPr userDrawn="1"/>
        </p:nvGrpSpPr>
        <p:grpSpPr>
          <a:xfrm>
            <a:off x="8354346" y="-8877"/>
            <a:ext cx="1065321" cy="748952"/>
            <a:chOff x="7607201" y="-8675"/>
            <a:chExt cx="1065321" cy="748952"/>
          </a:xfrm>
        </p:grpSpPr>
        <p:grpSp>
          <p:nvGrpSpPr>
            <p:cNvPr id="20" name="Group 19">
              <a:extLst>
                <a:ext uri="{FF2B5EF4-FFF2-40B4-BE49-F238E27FC236}">
                  <a16:creationId xmlns:a16="http://schemas.microsoft.com/office/drawing/2014/main" id="{D043479A-9BEA-4DE1-A228-CAF87616DD0A}"/>
                </a:ext>
              </a:extLst>
            </p:cNvPr>
            <p:cNvGrpSpPr/>
            <p:nvPr userDrawn="1"/>
          </p:nvGrpSpPr>
          <p:grpSpPr>
            <a:xfrm>
              <a:off x="7607201" y="-8675"/>
              <a:ext cx="1065321" cy="748952"/>
              <a:chOff x="8354346" y="-8675"/>
              <a:chExt cx="1065321" cy="748952"/>
            </a:xfrm>
          </p:grpSpPr>
          <p:sp>
            <p:nvSpPr>
              <p:cNvPr id="22" name="Freeform: Shape 21">
                <a:extLst>
                  <a:ext uri="{FF2B5EF4-FFF2-40B4-BE49-F238E27FC236}">
                    <a16:creationId xmlns:a16="http://schemas.microsoft.com/office/drawing/2014/main" id="{6476FD17-20EB-449A-9366-B6A9B46BC637}"/>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3" name="Oval 22">
                <a:extLst>
                  <a:ext uri="{FF2B5EF4-FFF2-40B4-BE49-F238E27FC236}">
                    <a16:creationId xmlns:a16="http://schemas.microsoft.com/office/drawing/2014/main" id="{4652A866-A903-4D46-87DB-8F2F2809AC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30" name="Oval 29">
                <a:extLst>
                  <a:ext uri="{FF2B5EF4-FFF2-40B4-BE49-F238E27FC236}">
                    <a16:creationId xmlns:a16="http://schemas.microsoft.com/office/drawing/2014/main" id="{352FCA6B-E539-4D64-8A69-1B54EA534415}"/>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1" name="Picture 20" descr="Icon&#10;&#10;Description automatically generated">
              <a:extLst>
                <a:ext uri="{FF2B5EF4-FFF2-40B4-BE49-F238E27FC236}">
                  <a16:creationId xmlns:a16="http://schemas.microsoft.com/office/drawing/2014/main" id="{F046EDD7-405B-4297-A877-EF9E24ABB3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17157193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B9838CD0-0626-4A28-B004-F509C6BF3056}"/>
              </a:ext>
            </a:extLst>
          </p:cNvPr>
          <p:cNvSpPr/>
          <p:nvPr userDrawn="1"/>
        </p:nvSpPr>
        <p:spPr>
          <a:xfrm>
            <a:off x="-15314" y="275918"/>
            <a:ext cx="9271074" cy="933964"/>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2" name="Rectangle 11">
            <a:extLst>
              <a:ext uri="{FF2B5EF4-FFF2-40B4-BE49-F238E27FC236}">
                <a16:creationId xmlns:a16="http://schemas.microsoft.com/office/drawing/2014/main" id="{2B780003-00DD-4595-9E44-33DCE8987FF6}"/>
              </a:ext>
            </a:extLst>
          </p:cNvPr>
          <p:cNvSpPr/>
          <p:nvPr userDrawn="1"/>
        </p:nvSpPr>
        <p:spPr>
          <a:xfrm rot="5400000">
            <a:off x="6309621" y="3247908"/>
            <a:ext cx="6866877"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6" name="Rectangle 2">
            <a:extLst>
              <a:ext uri="{FF2B5EF4-FFF2-40B4-BE49-F238E27FC236}">
                <a16:creationId xmlns:a16="http://schemas.microsoft.com/office/drawing/2014/main" id="{333A7B9E-DC17-43CF-8093-3192937D4031}"/>
              </a:ext>
            </a:extLst>
          </p:cNvPr>
          <p:cNvSpPr/>
          <p:nvPr userDrawn="1"/>
        </p:nvSpPr>
        <p:spPr>
          <a:xfrm rot="10800000" flipH="1" flipV="1">
            <a:off x="-10158" y="5276446"/>
            <a:ext cx="3139438" cy="866547"/>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1443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1443" y="0"/>
                </a:lnTo>
                <a:lnTo>
                  <a:pt x="6901416" y="866547"/>
                </a:lnTo>
                <a:lnTo>
                  <a:pt x="0" y="866547"/>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pic>
        <p:nvPicPr>
          <p:cNvPr id="7" name="Picture 6">
            <a:extLst>
              <a:ext uri="{FF2B5EF4-FFF2-40B4-BE49-F238E27FC236}">
                <a16:creationId xmlns:a16="http://schemas.microsoft.com/office/drawing/2014/main" id="{304EEB8C-27D4-467D-A071-6C028CDF1C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2811" y="5381440"/>
            <a:ext cx="2493010" cy="636237"/>
          </a:xfrm>
          <a:prstGeom prst="rect">
            <a:avLst/>
          </a:prstGeom>
        </p:spPr>
      </p:pic>
      <p:sp>
        <p:nvSpPr>
          <p:cNvPr id="8" name="Freeform: Shape 7">
            <a:extLst>
              <a:ext uri="{FF2B5EF4-FFF2-40B4-BE49-F238E27FC236}">
                <a16:creationId xmlns:a16="http://schemas.microsoft.com/office/drawing/2014/main" id="{0C20CABD-5FA7-4156-B213-F0CA6BA96FAC}"/>
              </a:ext>
            </a:extLst>
          </p:cNvPr>
          <p:cNvSpPr/>
          <p:nvPr userDrawn="1"/>
        </p:nvSpPr>
        <p:spPr>
          <a:xfrm>
            <a:off x="0" y="1420852"/>
            <a:ext cx="4645891" cy="685039"/>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 name="connsiteX0" fmla="*/ 1435 w 8566014"/>
              <a:gd name="connsiteY0" fmla="*/ 7820 h 6431769"/>
              <a:gd name="connsiteX1" fmla="*/ 2567 w 8566014"/>
              <a:gd name="connsiteY1" fmla="*/ 6431769 h 6431769"/>
              <a:gd name="connsiteX2" fmla="*/ 8566014 w 8566014"/>
              <a:gd name="connsiteY2" fmla="*/ 6398949 h 6431769"/>
              <a:gd name="connsiteX3" fmla="*/ 8368737 w 8566014"/>
              <a:gd name="connsiteY3" fmla="*/ 0 h 6431769"/>
              <a:gd name="connsiteX4" fmla="*/ 1435 w 8566014"/>
              <a:gd name="connsiteY4" fmla="*/ 7820 h 64317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31769">
                <a:moveTo>
                  <a:pt x="1435" y="7820"/>
                </a:moveTo>
                <a:cubicBezTo>
                  <a:pt x="-3951" y="2149136"/>
                  <a:pt x="7953" y="4290453"/>
                  <a:pt x="2567" y="6431769"/>
                </a:cubicBezTo>
                <a:lnTo>
                  <a:pt x="8566014" y="6398949"/>
                </a:lnTo>
                <a:lnTo>
                  <a:pt x="8368737" y="0"/>
                </a:lnTo>
                <a:lnTo>
                  <a:pt x="1435" y="782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3232"/>
            <a:endParaRPr lang="en-GB">
              <a:solidFill>
                <a:srgbClr val="565656"/>
              </a:solidFill>
              <a:latin typeface="Roboto" panose="02000000000000000000" pitchFamily="2" charset="0"/>
              <a:ea typeface="Roboto" panose="02000000000000000000" pitchFamily="2" charset="0"/>
            </a:endParaRPr>
          </a:p>
        </p:txBody>
      </p:sp>
      <p:sp>
        <p:nvSpPr>
          <p:cNvPr id="2" name="Freeform: Shape 13">
            <a:extLst>
              <a:ext uri="{FF2B5EF4-FFF2-40B4-BE49-F238E27FC236}">
                <a16:creationId xmlns:a16="http://schemas.microsoft.com/office/drawing/2014/main" id="{6BD0EDB3-B8F1-2F9D-14D3-9B5D03E3EC90}"/>
              </a:ext>
            </a:extLst>
          </p:cNvPr>
          <p:cNvSpPr/>
          <p:nvPr userDrawn="1"/>
        </p:nvSpPr>
        <p:spPr>
          <a:xfrm>
            <a:off x="0" y="2359626"/>
            <a:ext cx="4645890" cy="45127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52804 w 8566014"/>
              <a:gd name="connsiteY3" fmla="*/ 55973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52804" y="55973"/>
                </a:lnTo>
                <a:lnTo>
                  <a:pt x="1435"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a:r>
              <a:rPr lang="en-US" sz="2000" b="1">
                <a:solidFill>
                  <a:srgbClr val="FFFFFF"/>
                </a:solidFill>
                <a:latin typeface="United Curriculum" pitchFamily="2" charset="0"/>
                <a:ea typeface="Roboto Slab" pitchFamily="2" charset="0"/>
              </a:rPr>
              <a:t>Information for School Websites</a:t>
            </a:r>
            <a:endParaRPr lang="en-GB" sz="2400" b="1">
              <a:solidFill>
                <a:srgbClr val="FFFFFF"/>
              </a:solidFill>
              <a:latin typeface="United Curriculum" pitchFamily="2" charset="0"/>
              <a:ea typeface="Roboto Slab" pitchFamily="2" charset="0"/>
            </a:endParaRPr>
          </a:p>
        </p:txBody>
      </p:sp>
    </p:spTree>
    <p:extLst>
      <p:ext uri="{BB962C8B-B14F-4D97-AF65-F5344CB8AC3E}">
        <p14:creationId xmlns:p14="http://schemas.microsoft.com/office/powerpoint/2010/main" val="6457095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Layout 1">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charset="0"/>
                <a:ea typeface="Roboto" panose="02000000000000000000" pitchFamily="2" charset="0"/>
                <a:cs typeface="Times New Roman" panose="02020603050405020304" pitchFamily="18" charset="0"/>
              </a:rPr>
              <a:t> </a:t>
            </a:r>
            <a:endParaRPr lang="en-GB" sz="1050">
              <a:solidFill>
                <a:schemeClr val="bg2"/>
              </a:solidFill>
              <a:latin typeface="United Curriculum" charset="0"/>
              <a:ea typeface="Roboto" panose="02000000000000000000" pitchFamily="2" charset="0"/>
              <a:cs typeface="Times New Roman" panose="02020603050405020304" pitchFamily="18" charset="0"/>
            </a:endParaRPr>
          </a:p>
        </p:txBody>
      </p:sp>
      <p:grpSp>
        <p:nvGrpSpPr>
          <p:cNvPr id="20" name="Group 19">
            <a:extLst>
              <a:ext uri="{FF2B5EF4-FFF2-40B4-BE49-F238E27FC236}">
                <a16:creationId xmlns:a16="http://schemas.microsoft.com/office/drawing/2014/main" id="{5A3DB0E7-3789-49EC-9A8E-019531BBA488}"/>
              </a:ext>
            </a:extLst>
          </p:cNvPr>
          <p:cNvGrpSpPr/>
          <p:nvPr userDrawn="1"/>
        </p:nvGrpSpPr>
        <p:grpSpPr>
          <a:xfrm>
            <a:off x="8354346" y="-8675"/>
            <a:ext cx="1065321" cy="748952"/>
            <a:chOff x="8354346" y="-8675"/>
            <a:chExt cx="1065321" cy="748952"/>
          </a:xfrm>
        </p:grpSpPr>
        <p:grpSp>
          <p:nvGrpSpPr>
            <p:cNvPr id="21" name="Group 20">
              <a:extLst>
                <a:ext uri="{FF2B5EF4-FFF2-40B4-BE49-F238E27FC236}">
                  <a16:creationId xmlns:a16="http://schemas.microsoft.com/office/drawing/2014/main" id="{D84006F8-EFE8-408C-815A-1DF9F6A9EEFF}"/>
                </a:ext>
              </a:extLst>
            </p:cNvPr>
            <p:cNvGrpSpPr/>
            <p:nvPr userDrawn="1"/>
          </p:nvGrpSpPr>
          <p:grpSpPr>
            <a:xfrm>
              <a:off x="8354346" y="-8675"/>
              <a:ext cx="1065321" cy="748952"/>
              <a:chOff x="8354346" y="-8675"/>
              <a:chExt cx="1065321" cy="748952"/>
            </a:xfrm>
          </p:grpSpPr>
          <p:sp>
            <p:nvSpPr>
              <p:cNvPr id="23" name="Freeform: Shape 22">
                <a:extLst>
                  <a:ext uri="{FF2B5EF4-FFF2-40B4-BE49-F238E27FC236}">
                    <a16:creationId xmlns:a16="http://schemas.microsoft.com/office/drawing/2014/main" id="{612CA4B9-7BEF-405D-BA32-16C37906913A}"/>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F5122A6B-0B9D-4C92-91DC-35803E0BF869}"/>
                  </a:ext>
                </a:extLst>
              </p:cNvPr>
              <p:cNvSpPr/>
              <p:nvPr/>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C0A0AE54-273F-4C20-9339-93FE79C657C0}"/>
                  </a:ext>
                </a:extLst>
              </p:cNvPr>
              <p:cNvSpPr/>
              <p:nvPr/>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2" name="Picture 21" descr="Icon&#10;&#10;Description automatically generated">
              <a:extLst>
                <a:ext uri="{FF2B5EF4-FFF2-40B4-BE49-F238E27FC236}">
                  <a16:creationId xmlns:a16="http://schemas.microsoft.com/office/drawing/2014/main" id="{D956020D-94A2-4697-A42B-ED9750A59F8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49666" y="213202"/>
              <a:ext cx="461950" cy="412955"/>
            </a:xfrm>
            <a:prstGeom prst="rect">
              <a:avLst/>
            </a:prstGeom>
          </p:spPr>
        </p:pic>
      </p:grpSp>
    </p:spTree>
    <p:extLst>
      <p:ext uri="{BB962C8B-B14F-4D97-AF65-F5344CB8AC3E}">
        <p14:creationId xmlns:p14="http://schemas.microsoft.com/office/powerpoint/2010/main" val="4052700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224181BF-624C-4B8D-86BA-BF188167BE60}"/>
              </a:ext>
            </a:extLst>
          </p:cNvPr>
          <p:cNvGrpSpPr/>
          <p:nvPr userDrawn="1"/>
        </p:nvGrpSpPr>
        <p:grpSpPr>
          <a:xfrm>
            <a:off x="8354347" y="-9236"/>
            <a:ext cx="1065321" cy="748952"/>
            <a:chOff x="7607201" y="-8675"/>
            <a:chExt cx="1065321" cy="748952"/>
          </a:xfrm>
        </p:grpSpPr>
        <p:grpSp>
          <p:nvGrpSpPr>
            <p:cNvPr id="13" name="Group 12">
              <a:extLst>
                <a:ext uri="{FF2B5EF4-FFF2-40B4-BE49-F238E27FC236}">
                  <a16:creationId xmlns:a16="http://schemas.microsoft.com/office/drawing/2014/main" id="{E8D28F58-D3C9-4831-A6A2-45D69F5FF99D}"/>
                </a:ext>
              </a:extLst>
            </p:cNvPr>
            <p:cNvGrpSpPr/>
            <p:nvPr userDrawn="1"/>
          </p:nvGrpSpPr>
          <p:grpSpPr>
            <a:xfrm>
              <a:off x="7607201" y="-8675"/>
              <a:ext cx="1065321" cy="748952"/>
              <a:chOff x="8354346" y="-8675"/>
              <a:chExt cx="1065321" cy="748952"/>
            </a:xfrm>
          </p:grpSpPr>
          <p:sp>
            <p:nvSpPr>
              <p:cNvPr id="15" name="Freeform: Shape 14">
                <a:extLst>
                  <a:ext uri="{FF2B5EF4-FFF2-40B4-BE49-F238E27FC236}">
                    <a16:creationId xmlns:a16="http://schemas.microsoft.com/office/drawing/2014/main" id="{D62ACE61-AEFC-4173-A16A-57A130848E5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6" name="Oval 15">
                <a:extLst>
                  <a:ext uri="{FF2B5EF4-FFF2-40B4-BE49-F238E27FC236}">
                    <a16:creationId xmlns:a16="http://schemas.microsoft.com/office/drawing/2014/main" id="{415CFFFD-D24F-4D34-9237-D76083B5D2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7" name="Oval 16">
                <a:extLst>
                  <a:ext uri="{FF2B5EF4-FFF2-40B4-BE49-F238E27FC236}">
                    <a16:creationId xmlns:a16="http://schemas.microsoft.com/office/drawing/2014/main" id="{1707D217-2AB5-46E8-9C12-4504461C9626}"/>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4" name="Picture 13" descr="Icon&#10;&#10;Description automatically generated">
              <a:extLst>
                <a:ext uri="{FF2B5EF4-FFF2-40B4-BE49-F238E27FC236}">
                  <a16:creationId xmlns:a16="http://schemas.microsoft.com/office/drawing/2014/main" id="{CAB43AB1-CBD7-40BD-915D-0D6F8F566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79341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039114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7" y="3169410"/>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6" name="Group 15">
            <a:extLst>
              <a:ext uri="{FF2B5EF4-FFF2-40B4-BE49-F238E27FC236}">
                <a16:creationId xmlns:a16="http://schemas.microsoft.com/office/drawing/2014/main" id="{3F013E2B-DA64-44C8-95C3-8F7889E6CDF1}"/>
              </a:ext>
            </a:extLst>
          </p:cNvPr>
          <p:cNvGrpSpPr/>
          <p:nvPr userDrawn="1"/>
        </p:nvGrpSpPr>
        <p:grpSpPr>
          <a:xfrm>
            <a:off x="8354347" y="-9236"/>
            <a:ext cx="1065321" cy="748952"/>
            <a:chOff x="7607201" y="-8675"/>
            <a:chExt cx="1065321" cy="748952"/>
          </a:xfrm>
        </p:grpSpPr>
        <p:grpSp>
          <p:nvGrpSpPr>
            <p:cNvPr id="17" name="Group 16">
              <a:extLst>
                <a:ext uri="{FF2B5EF4-FFF2-40B4-BE49-F238E27FC236}">
                  <a16:creationId xmlns:a16="http://schemas.microsoft.com/office/drawing/2014/main" id="{FA4AF540-461E-4C74-AB56-6D7AE3C35367}"/>
                </a:ext>
              </a:extLst>
            </p:cNvPr>
            <p:cNvGrpSpPr/>
            <p:nvPr userDrawn="1"/>
          </p:nvGrpSpPr>
          <p:grpSpPr>
            <a:xfrm>
              <a:off x="7607201" y="-8675"/>
              <a:ext cx="1065321" cy="748952"/>
              <a:chOff x="8354346" y="-8675"/>
              <a:chExt cx="1065321" cy="748952"/>
            </a:xfrm>
          </p:grpSpPr>
          <p:sp>
            <p:nvSpPr>
              <p:cNvPr id="19" name="Freeform: Shape 18">
                <a:extLst>
                  <a:ext uri="{FF2B5EF4-FFF2-40B4-BE49-F238E27FC236}">
                    <a16:creationId xmlns:a16="http://schemas.microsoft.com/office/drawing/2014/main" id="{1CB0DB5C-2E91-487E-AF2E-8F7BB1577162}"/>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0" name="Oval 19">
                <a:extLst>
                  <a:ext uri="{FF2B5EF4-FFF2-40B4-BE49-F238E27FC236}">
                    <a16:creationId xmlns:a16="http://schemas.microsoft.com/office/drawing/2014/main" id="{14609081-4BB6-4192-8ADE-7BB3F8AC58D8}"/>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1" name="Oval 20">
                <a:extLst>
                  <a:ext uri="{FF2B5EF4-FFF2-40B4-BE49-F238E27FC236}">
                    <a16:creationId xmlns:a16="http://schemas.microsoft.com/office/drawing/2014/main" id="{2AD09F17-D6D4-44CB-ABD5-ECFCC4CE268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8" name="Picture 17" descr="Icon&#10;&#10;Description automatically generated">
              <a:extLst>
                <a:ext uri="{FF2B5EF4-FFF2-40B4-BE49-F238E27FC236}">
                  <a16:creationId xmlns:a16="http://schemas.microsoft.com/office/drawing/2014/main" id="{96C2724A-B545-4FE3-A165-79F59BCC86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Autumn</a:t>
            </a:r>
            <a:endParaRPr lang="en-GB"/>
          </a:p>
        </p:txBody>
      </p:sp>
    </p:spTree>
    <p:extLst>
      <p:ext uri="{BB962C8B-B14F-4D97-AF65-F5344CB8AC3E}">
        <p14:creationId xmlns:p14="http://schemas.microsoft.com/office/powerpoint/2010/main" val="3235672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68"/>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7" name="Group 16">
            <a:extLst>
              <a:ext uri="{FF2B5EF4-FFF2-40B4-BE49-F238E27FC236}">
                <a16:creationId xmlns:a16="http://schemas.microsoft.com/office/drawing/2014/main" id="{3F5EB49B-4826-4C95-9114-E1AFF09470A6}"/>
              </a:ext>
            </a:extLst>
          </p:cNvPr>
          <p:cNvGrpSpPr/>
          <p:nvPr userDrawn="1"/>
        </p:nvGrpSpPr>
        <p:grpSpPr>
          <a:xfrm>
            <a:off x="8354347" y="-9236"/>
            <a:ext cx="1065321" cy="748952"/>
            <a:chOff x="7607201" y="-8675"/>
            <a:chExt cx="1065321" cy="748952"/>
          </a:xfrm>
        </p:grpSpPr>
        <p:grpSp>
          <p:nvGrpSpPr>
            <p:cNvPr id="19" name="Group 18">
              <a:extLst>
                <a:ext uri="{FF2B5EF4-FFF2-40B4-BE49-F238E27FC236}">
                  <a16:creationId xmlns:a16="http://schemas.microsoft.com/office/drawing/2014/main" id="{937BEF76-B4A4-467E-8FD5-59E204D9FA27}"/>
                </a:ext>
              </a:extLst>
            </p:cNvPr>
            <p:cNvGrpSpPr/>
            <p:nvPr userDrawn="1"/>
          </p:nvGrpSpPr>
          <p:grpSpPr>
            <a:xfrm>
              <a:off x="7607201" y="-8675"/>
              <a:ext cx="1065321" cy="748952"/>
              <a:chOff x="8354346" y="-8675"/>
              <a:chExt cx="1065321" cy="748952"/>
            </a:xfrm>
          </p:grpSpPr>
          <p:sp>
            <p:nvSpPr>
              <p:cNvPr id="21" name="Freeform: Shape 20">
                <a:extLst>
                  <a:ext uri="{FF2B5EF4-FFF2-40B4-BE49-F238E27FC236}">
                    <a16:creationId xmlns:a16="http://schemas.microsoft.com/office/drawing/2014/main" id="{C656DB94-ADE0-4EF9-94F0-51CBEFF7A4AB}"/>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2" name="Oval 21">
                <a:extLst>
                  <a:ext uri="{FF2B5EF4-FFF2-40B4-BE49-F238E27FC236}">
                    <a16:creationId xmlns:a16="http://schemas.microsoft.com/office/drawing/2014/main" id="{55F5DE52-0C96-44D4-AEB2-879F35CA4F9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3" name="Oval 22">
                <a:extLst>
                  <a:ext uri="{FF2B5EF4-FFF2-40B4-BE49-F238E27FC236}">
                    <a16:creationId xmlns:a16="http://schemas.microsoft.com/office/drawing/2014/main" id="{CD5E2008-0020-499D-8C20-BBA55A50F563}"/>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0" name="Picture 19" descr="Icon&#10;&#10;Description automatically generated">
              <a:extLst>
                <a:ext uri="{FF2B5EF4-FFF2-40B4-BE49-F238E27FC236}">
                  <a16:creationId xmlns:a16="http://schemas.microsoft.com/office/drawing/2014/main" id="{F2099B33-2A68-4705-AA76-686C728076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Spring</a:t>
            </a:r>
            <a:endParaRPr lang="en-GB"/>
          </a:p>
        </p:txBody>
      </p:sp>
    </p:spTree>
    <p:extLst>
      <p:ext uri="{BB962C8B-B14F-4D97-AF65-F5344CB8AC3E}">
        <p14:creationId xmlns:p14="http://schemas.microsoft.com/office/powerpoint/2010/main" val="2496367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1"/>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8" name="Group 17">
            <a:extLst>
              <a:ext uri="{FF2B5EF4-FFF2-40B4-BE49-F238E27FC236}">
                <a16:creationId xmlns:a16="http://schemas.microsoft.com/office/drawing/2014/main" id="{BC84C800-34AE-45CC-8985-808CC933CD2C}"/>
              </a:ext>
            </a:extLst>
          </p:cNvPr>
          <p:cNvGrpSpPr/>
          <p:nvPr userDrawn="1"/>
        </p:nvGrpSpPr>
        <p:grpSpPr>
          <a:xfrm>
            <a:off x="8354347" y="-9236"/>
            <a:ext cx="1065321" cy="748952"/>
            <a:chOff x="7607201" y="-8675"/>
            <a:chExt cx="1065321" cy="748952"/>
          </a:xfrm>
        </p:grpSpPr>
        <p:grpSp>
          <p:nvGrpSpPr>
            <p:cNvPr id="24" name="Group 23">
              <a:extLst>
                <a:ext uri="{FF2B5EF4-FFF2-40B4-BE49-F238E27FC236}">
                  <a16:creationId xmlns:a16="http://schemas.microsoft.com/office/drawing/2014/main" id="{BCF08F39-9EDD-4326-B639-0565B67E5F5D}"/>
                </a:ext>
              </a:extLst>
            </p:cNvPr>
            <p:cNvGrpSpPr/>
            <p:nvPr userDrawn="1"/>
          </p:nvGrpSpPr>
          <p:grpSpPr>
            <a:xfrm>
              <a:off x="7607201" y="-8675"/>
              <a:ext cx="1065321" cy="748952"/>
              <a:chOff x="8354346" y="-8675"/>
              <a:chExt cx="1065321" cy="748952"/>
            </a:xfrm>
          </p:grpSpPr>
          <p:sp>
            <p:nvSpPr>
              <p:cNvPr id="26" name="Freeform: Shape 25">
                <a:extLst>
                  <a:ext uri="{FF2B5EF4-FFF2-40B4-BE49-F238E27FC236}">
                    <a16:creationId xmlns:a16="http://schemas.microsoft.com/office/drawing/2014/main" id="{009651FC-1F27-4ECF-AC35-FE9819162BD1}"/>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7" name="Oval 26">
                <a:extLst>
                  <a:ext uri="{FF2B5EF4-FFF2-40B4-BE49-F238E27FC236}">
                    <a16:creationId xmlns:a16="http://schemas.microsoft.com/office/drawing/2014/main" id="{6BD27FD2-796E-484F-BCDF-5043CBB01A2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8" name="Oval 27">
                <a:extLst>
                  <a:ext uri="{FF2B5EF4-FFF2-40B4-BE49-F238E27FC236}">
                    <a16:creationId xmlns:a16="http://schemas.microsoft.com/office/drawing/2014/main" id="{6855019A-FAD2-44CF-9835-40097E4387A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5" name="Picture 24" descr="Icon&#10;&#10;Description automatically generated">
              <a:extLst>
                <a:ext uri="{FF2B5EF4-FFF2-40B4-BE49-F238E27FC236}">
                  <a16:creationId xmlns:a16="http://schemas.microsoft.com/office/drawing/2014/main" id="{A7B56A4C-2A68-4F21-995A-9276D30FE7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Summer</a:t>
            </a:r>
            <a:endParaRPr lang="en-GB"/>
          </a:p>
        </p:txBody>
      </p:sp>
    </p:spTree>
    <p:extLst>
      <p:ext uri="{BB962C8B-B14F-4D97-AF65-F5344CB8AC3E}">
        <p14:creationId xmlns:p14="http://schemas.microsoft.com/office/powerpoint/2010/main" val="2366520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85E81916-54E8-459A-987B-78854A030B53}"/>
              </a:ext>
            </a:extLst>
          </p:cNvPr>
          <p:cNvGrpSpPr/>
          <p:nvPr userDrawn="1"/>
        </p:nvGrpSpPr>
        <p:grpSpPr>
          <a:xfrm>
            <a:off x="8354346" y="-8877"/>
            <a:ext cx="1065321" cy="748952"/>
            <a:chOff x="7607201" y="-8675"/>
            <a:chExt cx="1065321" cy="748952"/>
          </a:xfrm>
        </p:grpSpPr>
        <p:grpSp>
          <p:nvGrpSpPr>
            <p:cNvPr id="21" name="Group 20">
              <a:extLst>
                <a:ext uri="{FF2B5EF4-FFF2-40B4-BE49-F238E27FC236}">
                  <a16:creationId xmlns:a16="http://schemas.microsoft.com/office/drawing/2014/main" id="{E0EAA518-848E-4028-A16C-2F5ADD7DCCFB}"/>
                </a:ext>
              </a:extLst>
            </p:cNvPr>
            <p:cNvGrpSpPr/>
            <p:nvPr userDrawn="1"/>
          </p:nvGrpSpPr>
          <p:grpSpPr>
            <a:xfrm>
              <a:off x="7607201" y="-8675"/>
              <a:ext cx="1065321" cy="748952"/>
              <a:chOff x="8354346" y="-8675"/>
              <a:chExt cx="1065321" cy="748952"/>
            </a:xfrm>
          </p:grpSpPr>
          <p:sp>
            <p:nvSpPr>
              <p:cNvPr id="23" name="Freeform: Shape 22">
                <a:extLst>
                  <a:ext uri="{FF2B5EF4-FFF2-40B4-BE49-F238E27FC236}">
                    <a16:creationId xmlns:a16="http://schemas.microsoft.com/office/drawing/2014/main" id="{01F41F55-9008-4189-8E39-8E8E708AB71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5" name="Oval 24">
                <a:extLst>
                  <a:ext uri="{FF2B5EF4-FFF2-40B4-BE49-F238E27FC236}">
                    <a16:creationId xmlns:a16="http://schemas.microsoft.com/office/drawing/2014/main" id="{905860C6-66B1-4724-838E-E326A1866426}"/>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6" name="Oval 25">
                <a:extLst>
                  <a:ext uri="{FF2B5EF4-FFF2-40B4-BE49-F238E27FC236}">
                    <a16:creationId xmlns:a16="http://schemas.microsoft.com/office/drawing/2014/main" id="{1C60CA21-294B-48D9-8A6C-0B116F4E8EE6}"/>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2" name="Picture 21" descr="Icon&#10;&#10;Description automatically generated">
              <a:extLst>
                <a:ext uri="{FF2B5EF4-FFF2-40B4-BE49-F238E27FC236}">
                  <a16:creationId xmlns:a16="http://schemas.microsoft.com/office/drawing/2014/main" id="{D38566C9-9CD1-4BF5-83BF-A433DCAFE8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4287202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Layout 1">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728883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2" y="234234"/>
            <a:ext cx="6845992"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charset="0"/>
                <a:ea typeface="Roboto" panose="02000000000000000000" pitchFamily="2" charset="0"/>
                <a:cs typeface="Times New Roman" panose="02020603050405020304" pitchFamily="18" charset="0"/>
              </a:rPr>
              <a:t> </a:t>
            </a:r>
            <a:endParaRPr lang="en-GB" sz="1050">
              <a:solidFill>
                <a:schemeClr val="bg2"/>
              </a:solidFill>
              <a:latin typeface="United Curriculum" charset="0"/>
              <a:ea typeface="Roboto" panose="02000000000000000000" pitchFamily="2" charset="0"/>
              <a:cs typeface="Times New Roman" panose="02020603050405020304" pitchFamily="18" charset="0"/>
            </a:endParaRPr>
          </a:p>
        </p:txBody>
      </p:sp>
      <p:grpSp>
        <p:nvGrpSpPr>
          <p:cNvPr id="21" name="Group 20">
            <a:extLst>
              <a:ext uri="{FF2B5EF4-FFF2-40B4-BE49-F238E27FC236}">
                <a16:creationId xmlns:a16="http://schemas.microsoft.com/office/drawing/2014/main" id="{D84006F8-EFE8-408C-815A-1DF9F6A9EEFF}"/>
              </a:ext>
            </a:extLst>
          </p:cNvPr>
          <p:cNvGrpSpPr/>
          <p:nvPr userDrawn="1"/>
        </p:nvGrpSpPr>
        <p:grpSpPr>
          <a:xfrm>
            <a:off x="8354346" y="-8675"/>
            <a:ext cx="1065321" cy="748952"/>
            <a:chOff x="8354346" y="-8675"/>
            <a:chExt cx="1065321" cy="748952"/>
          </a:xfrm>
        </p:grpSpPr>
        <p:sp>
          <p:nvSpPr>
            <p:cNvPr id="23" name="Freeform: Shape 22">
              <a:extLst>
                <a:ext uri="{FF2B5EF4-FFF2-40B4-BE49-F238E27FC236}">
                  <a16:creationId xmlns:a16="http://schemas.microsoft.com/office/drawing/2014/main" id="{612CA4B9-7BEF-405D-BA32-16C37906913A}"/>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F5122A6B-0B9D-4C92-91DC-35803E0BF869}"/>
                </a:ext>
              </a:extLst>
            </p:cNvPr>
            <p:cNvSpPr/>
            <p:nvPr/>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C0A0AE54-273F-4C20-9339-93FE79C657C0}"/>
                </a:ext>
              </a:extLst>
            </p:cNvPr>
            <p:cNvSpPr/>
            <p:nvPr/>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grpSp>
        <p:nvGrpSpPr>
          <p:cNvPr id="2" name="Group 1">
            <a:extLst>
              <a:ext uri="{FF2B5EF4-FFF2-40B4-BE49-F238E27FC236}">
                <a16:creationId xmlns:a16="http://schemas.microsoft.com/office/drawing/2014/main" id="{510E9D76-B87B-9C63-F637-3308FA720F4F}"/>
              </a:ext>
            </a:extLst>
          </p:cNvPr>
          <p:cNvGrpSpPr/>
          <p:nvPr userDrawn="1"/>
        </p:nvGrpSpPr>
        <p:grpSpPr>
          <a:xfrm>
            <a:off x="7518516" y="-8675"/>
            <a:ext cx="1065321" cy="748952"/>
            <a:chOff x="8354346" y="-8675"/>
            <a:chExt cx="1065321" cy="748952"/>
          </a:xfrm>
        </p:grpSpPr>
        <p:sp>
          <p:nvSpPr>
            <p:cNvPr id="3" name="Freeform: Shape 2">
              <a:extLst>
                <a:ext uri="{FF2B5EF4-FFF2-40B4-BE49-F238E27FC236}">
                  <a16:creationId xmlns:a16="http://schemas.microsoft.com/office/drawing/2014/main" id="{203FE7B3-FB30-5355-7BD4-A562FAB47289}"/>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8C98705A-343C-EF7F-53E8-A64B58BFC499}"/>
                </a:ext>
              </a:extLst>
            </p:cNvPr>
            <p:cNvSpPr/>
            <p:nvPr/>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1BD37747-B5D5-207C-2E76-17D3C64F2ED4}"/>
                </a:ext>
              </a:extLst>
            </p:cNvPr>
            <p:cNvSpPr/>
            <p:nvPr/>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6" name="Picture 5" descr="Icon&#10;&#10;Description automatically generated">
            <a:extLst>
              <a:ext uri="{FF2B5EF4-FFF2-40B4-BE49-F238E27FC236}">
                <a16:creationId xmlns:a16="http://schemas.microsoft.com/office/drawing/2014/main" id="{2B3BF4CA-72A6-B60C-17D8-E1C17B8BC2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09905" y="168560"/>
            <a:ext cx="363996" cy="438366"/>
          </a:xfrm>
          <a:prstGeom prst="rect">
            <a:avLst/>
          </a:prstGeom>
        </p:spPr>
      </p:pic>
    </p:spTree>
    <p:extLst>
      <p:ext uri="{BB962C8B-B14F-4D97-AF65-F5344CB8AC3E}">
        <p14:creationId xmlns:p14="http://schemas.microsoft.com/office/powerpoint/2010/main" val="337123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83238790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9.xml"/><Relationship Id="rId7" Type="http://schemas.openxmlformats.org/officeDocument/2006/relationships/theme" Target="../theme/theme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87A861E6-1372-43CB-BD5A-76FD71DD5CC2}"/>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2943083038"/>
      </p:ext>
    </p:extLst>
  </p:cSld>
  <p:clrMap bg1="lt1" tx1="dk1" bg2="lt2" tx2="dk2" accent1="accent1" accent2="accent2" accent3="accent3" accent4="accent4" accent5="accent5" accent6="accent6" hlink="hlink" folHlink="folHlink"/>
  <p:sldLayoutIdLst>
    <p:sldLayoutId id="214748364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3"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21967"/>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2" y="6261570"/>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800"/>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31" b="1">
                <a:ln w="12700">
                  <a:noFill/>
                </a:ln>
                <a:solidFill>
                  <a:schemeClr val="bg2"/>
                </a:solidFill>
                <a:latin typeface="United Curriculum" pitchFamily="2" charset="0"/>
              </a:rPr>
              <a:t>United Curriculum  |  </a:t>
            </a:r>
            <a:r>
              <a:rPr lang="en-US" sz="831" b="1">
                <a:ln w="12700">
                  <a:noFill/>
                </a:ln>
                <a:solidFill>
                  <a:schemeClr val="accent1"/>
                </a:solidFill>
                <a:latin typeface="United Curriculum" pitchFamily="2" charset="0"/>
              </a:rPr>
              <a:t>Primary History</a:t>
            </a:r>
            <a:endParaRPr lang="en-GB" sz="831"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20497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3"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32600"/>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2" y="6261570"/>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800"/>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31" b="1">
                <a:ln w="12700">
                  <a:noFill/>
                </a:ln>
                <a:solidFill>
                  <a:schemeClr val="bg2"/>
                </a:solidFill>
                <a:latin typeface="United Curriculum" pitchFamily="2" charset="0"/>
              </a:rPr>
              <a:t>United Curriculum  |  </a:t>
            </a:r>
            <a:r>
              <a:rPr lang="en-US" sz="831" b="1">
                <a:ln w="12700">
                  <a:noFill/>
                </a:ln>
                <a:solidFill>
                  <a:schemeClr val="accent1"/>
                </a:solidFill>
                <a:latin typeface="United Curriculum" pitchFamily="2" charset="0"/>
              </a:rPr>
              <a:t>Primary Geography</a:t>
            </a:r>
            <a:endParaRPr lang="en-GB" sz="831"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107708896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87A861E6-1372-43CB-BD5A-76FD71DD5CC2}"/>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3221159916"/>
      </p:ext>
    </p:extLst>
  </p:cSld>
  <p:clrMap bg1="lt1" tx1="dk1" bg2="lt2" tx2="dk2" accent1="accent1" accent2="accent2" accent3="accent3" accent4="accent4" accent5="accent5" accent6="accent6" hlink="hlink" folHlink="folHlink"/>
  <p:sldLayoutIdLst>
    <p:sldLayoutId id="2147483681" r:id="rId1"/>
    <p:sldLayoutId id="214748368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425618/PRIMARY_national_curriculum_-_Science.pdf" TargetMode="External"/><Relationship Id="rId2" Type="http://schemas.openxmlformats.org/officeDocument/2006/relationships/image" Target="../media/image8.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0FB396E9-1DCC-4496-81EC-C903CE27EACE}"/>
              </a:ext>
            </a:extLst>
          </p:cNvPr>
          <p:cNvSpPr txBox="1">
            <a:spLocks/>
          </p:cNvSpPr>
          <p:nvPr/>
        </p:nvSpPr>
        <p:spPr>
          <a:xfrm>
            <a:off x="237299" y="425848"/>
            <a:ext cx="8840713" cy="680684"/>
          </a:xfrm>
          <a:prstGeom prst="rect">
            <a:avLst/>
          </a:prstGeom>
        </p:spPr>
        <p:txBody>
          <a:bodyPr vert="horz" lIns="91440" tIns="45720" rIns="91440" bIns="45720" rtlCol="0" anchor="ctr">
            <a:noAutofit/>
          </a:bodyPr>
          <a:lstStyle>
            <a:defPPr>
              <a:defRPr lang="en-US"/>
            </a:defPPr>
            <a:lvl1pPr marL="0" indent="0" algn="l" defTabSz="457200" rtl="0" eaLnBrk="1" latinLnBrk="0" hangingPunct="1">
              <a:lnSpc>
                <a:spcPts val="2400"/>
              </a:lnSpc>
              <a:spcBef>
                <a:spcPts val="0"/>
              </a:spcBef>
              <a:buNone/>
              <a:defRPr sz="1800" b="1" kern="100" spc="100" baseline="0">
                <a:solidFill>
                  <a:schemeClr val="bg1"/>
                </a:solidFill>
                <a:latin typeface="ABeeZee" panose="02000000000000000000" pitchFamily="2"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ts val="5000"/>
              </a:lnSpc>
              <a:spcBef>
                <a:spcPts val="0"/>
              </a:spcBef>
              <a:spcAft>
                <a:spcPts val="0"/>
              </a:spcAft>
              <a:buClrTx/>
              <a:buSzTx/>
              <a:buFontTx/>
              <a:buNone/>
              <a:tabLst/>
              <a:defRPr/>
            </a:pPr>
            <a:r>
              <a:rPr kumimoji="0" lang="en-US" sz="4800" b="1" i="0" u="none" strike="noStrike" kern="100" cap="none" spc="150" normalizeH="0" baseline="0" noProof="0">
                <a:ln w="12700">
                  <a:solidFill>
                    <a:srgbClr val="D17E3F"/>
                  </a:solidFill>
                </a:ln>
                <a:solidFill>
                  <a:srgbClr val="D17E3F"/>
                </a:solidFill>
                <a:effectLst/>
                <a:uLnTx/>
                <a:uFillTx/>
                <a:latin typeface="United Curriculum" charset="0"/>
                <a:ea typeface="Roboto Slab" pitchFamily="2" charset="0"/>
                <a:cs typeface="Open Sans" panose="020B0606030504020204" pitchFamily="34" charset="0"/>
              </a:rPr>
              <a:t>United Curriculum</a:t>
            </a:r>
          </a:p>
        </p:txBody>
      </p:sp>
      <p:sp>
        <p:nvSpPr>
          <p:cNvPr id="3" name="Text Placeholder 6">
            <a:extLst>
              <a:ext uri="{FF2B5EF4-FFF2-40B4-BE49-F238E27FC236}">
                <a16:creationId xmlns:a16="http://schemas.microsoft.com/office/drawing/2014/main" id="{03ADBFFC-EB38-4BC2-A867-ED771660BB1F}"/>
              </a:ext>
            </a:extLst>
          </p:cNvPr>
          <p:cNvSpPr txBox="1">
            <a:spLocks/>
          </p:cNvSpPr>
          <p:nvPr/>
        </p:nvSpPr>
        <p:spPr>
          <a:xfrm>
            <a:off x="307398" y="1559109"/>
            <a:ext cx="4041082" cy="547047"/>
          </a:xfrm>
          <a:prstGeom prst="rect">
            <a:avLst/>
          </a:prstGeom>
        </p:spPr>
        <p:txBody>
          <a:bodyPr anchor="ctr"/>
          <a:lstStyle>
            <a:lvl1pPr marL="0" indent="0" algn="l" defTabSz="914400" rtl="0" eaLnBrk="1" latinLnBrk="0" hangingPunct="1">
              <a:lnSpc>
                <a:spcPts val="2400"/>
              </a:lnSpc>
              <a:spcBef>
                <a:spcPts val="0"/>
              </a:spcBef>
              <a:buFont typeface="Arial" panose="020B0604020202020204" pitchFamily="34" charset="0"/>
              <a:buNone/>
              <a:defRPr sz="1800" b="1" kern="1200">
                <a:solidFill>
                  <a:srgbClr val="565656"/>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2400"/>
              </a:lnSpc>
              <a:spcBef>
                <a:spcPts val="0"/>
              </a:spcBef>
              <a:spcAft>
                <a:spcPts val="0"/>
              </a:spcAft>
              <a:buClrTx/>
              <a:buSzTx/>
              <a:buFont typeface="Arial" panose="020B0604020202020204" pitchFamily="34" charset="0"/>
              <a:buNone/>
              <a:tabLst/>
              <a:defRPr/>
            </a:pPr>
            <a:r>
              <a:rPr kumimoji="0" lang="en-US" sz="3200" b="1" i="0" u="none" strike="noStrike" kern="1200" cap="none" spc="0" normalizeH="0" baseline="0" noProof="0">
                <a:ln>
                  <a:noFill/>
                </a:ln>
                <a:solidFill>
                  <a:srgbClr val="FFFFFF"/>
                </a:solidFill>
                <a:effectLst/>
                <a:uLnTx/>
                <a:uFillTx/>
                <a:latin typeface="Roboto" panose="02000000000000000000" pitchFamily="2" charset="0"/>
                <a:ea typeface="Roboto" panose="02000000000000000000" pitchFamily="2" charset="0"/>
                <a:cs typeface="+mn-cs"/>
              </a:rPr>
              <a:t>Primary Science</a:t>
            </a:r>
            <a:endParaRPr kumimoji="0" lang="en-GB" sz="3200" b="0" i="0" u="none" strike="noStrike" kern="1200" cap="none" spc="0" normalizeH="0" baseline="0" noProof="0">
              <a:ln>
                <a:noFill/>
              </a:ln>
              <a:solidFill>
                <a:srgbClr val="FFFFFF"/>
              </a:solidFill>
              <a:effectLst/>
              <a:uLnTx/>
              <a:uFillTx/>
              <a:latin typeface="Roboto" panose="02000000000000000000" pitchFamily="2" charset="0"/>
              <a:ea typeface="Roboto" panose="02000000000000000000" pitchFamily="2" charset="0"/>
              <a:cs typeface="+mn-cs"/>
            </a:endParaRPr>
          </a:p>
        </p:txBody>
      </p:sp>
      <p:pic>
        <p:nvPicPr>
          <p:cNvPr id="5" name="Picture 4" descr="Icon&#10;&#10;Description automatically generated">
            <a:extLst>
              <a:ext uri="{FF2B5EF4-FFF2-40B4-BE49-F238E27FC236}">
                <a16:creationId xmlns:a16="http://schemas.microsoft.com/office/drawing/2014/main" id="{3D52D8BC-3FA6-4B07-AA2C-5DA955C160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5683" y="2705653"/>
            <a:ext cx="3994355" cy="3570710"/>
          </a:xfrm>
          <a:prstGeom prst="rect">
            <a:avLst/>
          </a:prstGeom>
        </p:spPr>
      </p:pic>
      <p:pic>
        <p:nvPicPr>
          <p:cNvPr id="7" name="Picture 6">
            <a:extLst>
              <a:ext uri="{FF2B5EF4-FFF2-40B4-BE49-F238E27FC236}">
                <a16:creationId xmlns:a16="http://schemas.microsoft.com/office/drawing/2014/main" id="{D08EA20B-A546-4C18-7225-050BA8AE8054}"/>
              </a:ext>
            </a:extLst>
          </p:cNvPr>
          <p:cNvPicPr>
            <a:picLocks noChangeAspect="1"/>
          </p:cNvPicPr>
          <p:nvPr/>
        </p:nvPicPr>
        <p:blipFill>
          <a:blip r:embed="rId4"/>
          <a:stretch>
            <a:fillRect/>
          </a:stretch>
        </p:blipFill>
        <p:spPr>
          <a:xfrm>
            <a:off x="237299" y="3085622"/>
            <a:ext cx="4212013" cy="1171575"/>
          </a:xfrm>
          <a:prstGeom prst="rect">
            <a:avLst/>
          </a:prstGeom>
        </p:spPr>
      </p:pic>
    </p:spTree>
    <p:extLst>
      <p:ext uri="{BB962C8B-B14F-4D97-AF65-F5344CB8AC3E}">
        <p14:creationId xmlns:p14="http://schemas.microsoft.com/office/powerpoint/2010/main" val="2474788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E45F49-D03F-4923-9538-9784DCDFFE48}"/>
              </a:ext>
            </a:extLst>
          </p:cNvPr>
          <p:cNvSpPr>
            <a:spLocks noGrp="1"/>
          </p:cNvSpPr>
          <p:nvPr>
            <p:ph type="body" sz="quarter" idx="10"/>
          </p:nvPr>
        </p:nvSpPr>
        <p:spPr/>
        <p:txBody>
          <a:bodyPr/>
          <a:lstStyle/>
          <a:p>
            <a:r>
              <a:rPr lang="en-US" altLang="en-US" dirty="0"/>
              <a:t>Principles of the Science Curriculum</a:t>
            </a:r>
            <a:endParaRPr lang="en-GB" dirty="0">
              <a:ln w="12700">
                <a:solidFill>
                  <a:schemeClr val="accent1"/>
                </a:solidFill>
              </a:ln>
              <a:solidFill>
                <a:schemeClr val="accent1"/>
              </a:solidFill>
            </a:endParaRPr>
          </a:p>
        </p:txBody>
      </p:sp>
      <p:sp>
        <p:nvSpPr>
          <p:cNvPr id="6" name="TextBox 5">
            <a:extLst>
              <a:ext uri="{FF2B5EF4-FFF2-40B4-BE49-F238E27FC236}">
                <a16:creationId xmlns:a16="http://schemas.microsoft.com/office/drawing/2014/main" id="{3D847AA8-0D90-444A-A471-42E91855B087}"/>
              </a:ext>
            </a:extLst>
          </p:cNvPr>
          <p:cNvSpPr txBox="1"/>
          <p:nvPr/>
        </p:nvSpPr>
        <p:spPr>
          <a:xfrm>
            <a:off x="207236" y="875764"/>
            <a:ext cx="9162906" cy="5504071"/>
          </a:xfrm>
          <a:prstGeom prst="rect">
            <a:avLst/>
          </a:prstGeom>
          <a:noFill/>
        </p:spPr>
        <p:txBody>
          <a:bodyPr wrap="square" anchor="t">
            <a:spAutoFit/>
          </a:bodyPr>
          <a:lstStyle/>
          <a:p>
            <a:pPr>
              <a:spcAft>
                <a:spcPts val="1800"/>
              </a:spcAft>
              <a:defRPr/>
            </a:pPr>
            <a:r>
              <a:rPr lang="en-US" sz="1400" b="1">
                <a:solidFill>
                  <a:schemeClr val="bg1"/>
                </a:solidFill>
                <a:latin typeface="Roboto" panose="02000000000000000000" pitchFamily="2" charset="0"/>
                <a:ea typeface="Roboto" panose="02000000000000000000" pitchFamily="2" charset="0"/>
              </a:rPr>
              <a:t>The United Curriculum for science provides all pupils, regardless of their background, with:</a:t>
            </a:r>
          </a:p>
          <a:p>
            <a:pPr>
              <a:spcAft>
                <a:spcPts val="400"/>
              </a:spcAft>
              <a:defRPr/>
            </a:pPr>
            <a:r>
              <a:rPr lang="en-US" sz="1200" b="1">
                <a:solidFill>
                  <a:schemeClr val="accent1"/>
                </a:solidFill>
                <a:latin typeface="Roboto" panose="02000000000000000000" pitchFamily="2" charset="0"/>
                <a:ea typeface="Roboto" panose="02000000000000000000" pitchFamily="2" charset="0"/>
                <a:cs typeface="Arial"/>
              </a:rPr>
              <a:t>Substantive knowledge</a:t>
            </a:r>
            <a:r>
              <a:rPr lang="en-US" sz="1200">
                <a:solidFill>
                  <a:schemeClr val="accent1"/>
                </a:solidFill>
                <a:latin typeface="Roboto" panose="02000000000000000000" pitchFamily="2" charset="0"/>
                <a:ea typeface="Roboto" panose="02000000000000000000" pitchFamily="2" charset="0"/>
                <a:cs typeface="Arial"/>
              </a:rPr>
              <a:t>:</a:t>
            </a:r>
          </a:p>
          <a:p>
            <a:pPr marL="172800" indent="-172800">
              <a:spcAft>
                <a:spcPts val="400"/>
              </a:spcAft>
              <a:buFont typeface="Arial" panose="020B0604020202020204" pitchFamily="34" charset="0"/>
              <a:buChar char="•"/>
              <a:defRPr/>
            </a:pPr>
            <a:r>
              <a:rPr lang="en-US" sz="1200">
                <a:solidFill>
                  <a:schemeClr val="bg1"/>
                </a:solidFill>
                <a:latin typeface="Roboto" panose="02000000000000000000" pitchFamily="2" charset="0"/>
                <a:ea typeface="Roboto" panose="02000000000000000000" pitchFamily="2" charset="0"/>
                <a:cs typeface="Arial"/>
              </a:rPr>
              <a:t>Ensuring pupils </a:t>
            </a:r>
            <a:r>
              <a:rPr lang="en-US" sz="1200" b="1">
                <a:solidFill>
                  <a:schemeClr val="bg1"/>
                </a:solidFill>
                <a:latin typeface="Roboto" panose="02000000000000000000" pitchFamily="2" charset="0"/>
                <a:ea typeface="Roboto" panose="02000000000000000000" pitchFamily="2" charset="0"/>
                <a:cs typeface="Arial"/>
              </a:rPr>
              <a:t>master</a:t>
            </a:r>
            <a:r>
              <a:rPr lang="en-US" sz="1200">
                <a:solidFill>
                  <a:schemeClr val="bg1"/>
                </a:solidFill>
                <a:latin typeface="Roboto" panose="02000000000000000000" pitchFamily="2" charset="0"/>
                <a:ea typeface="Roboto" panose="02000000000000000000" pitchFamily="2" charset="0"/>
                <a:cs typeface="Arial"/>
              </a:rPr>
              <a:t> core content through the development of key concepts and </a:t>
            </a:r>
            <a:r>
              <a:rPr lang="en-US" sz="1200" b="1">
                <a:solidFill>
                  <a:schemeClr val="bg1"/>
                </a:solidFill>
                <a:latin typeface="Roboto" panose="02000000000000000000" pitchFamily="2" charset="0"/>
                <a:ea typeface="Roboto" panose="02000000000000000000" pitchFamily="2" charset="0"/>
                <a:cs typeface="Arial"/>
              </a:rPr>
              <a:t>timely revisiting </a:t>
            </a:r>
            <a:r>
              <a:rPr lang="en-US" sz="1200">
                <a:solidFill>
                  <a:schemeClr val="bg1"/>
                </a:solidFill>
                <a:latin typeface="Roboto" panose="02000000000000000000" pitchFamily="2" charset="0"/>
                <a:ea typeface="Roboto" panose="02000000000000000000" pitchFamily="2" charset="0"/>
                <a:cs typeface="Arial"/>
              </a:rPr>
              <a:t>of key knowledge </a:t>
            </a:r>
          </a:p>
          <a:p>
            <a:pPr marL="172800" indent="-172800">
              <a:spcAft>
                <a:spcPts val="400"/>
              </a:spcAft>
              <a:buFont typeface="Arial" panose="020B0604020202020204" pitchFamily="34" charset="0"/>
              <a:buChar char="•"/>
              <a:defRPr/>
            </a:pPr>
            <a:r>
              <a:rPr lang="en-US" sz="1200">
                <a:solidFill>
                  <a:schemeClr val="bg1"/>
                </a:solidFill>
                <a:latin typeface="Roboto" panose="02000000000000000000" pitchFamily="2" charset="0"/>
                <a:ea typeface="Roboto" panose="02000000000000000000" pitchFamily="2" charset="0"/>
                <a:cs typeface="Arial"/>
              </a:rPr>
              <a:t>Sequencing the curriculum and selecting knowledge to allow for gradual development of </a:t>
            </a:r>
            <a:r>
              <a:rPr lang="en-US" sz="1200" b="1">
                <a:solidFill>
                  <a:schemeClr val="bg1"/>
                </a:solidFill>
                <a:latin typeface="Roboto" panose="02000000000000000000" pitchFamily="2" charset="0"/>
                <a:ea typeface="Roboto" panose="02000000000000000000" pitchFamily="2" charset="0"/>
                <a:cs typeface="Arial"/>
              </a:rPr>
              <a:t>vertical concepts </a:t>
            </a:r>
            <a:r>
              <a:rPr lang="en-US" sz="1200">
                <a:solidFill>
                  <a:schemeClr val="bg1"/>
                </a:solidFill>
                <a:latin typeface="Roboto" panose="02000000000000000000" pitchFamily="2" charset="0"/>
                <a:ea typeface="Roboto" panose="02000000000000000000" pitchFamily="2" charset="0"/>
                <a:cs typeface="Arial"/>
              </a:rPr>
              <a:t>– the ‘big ideas’ in science – to provide firm foundations for KS3 and KS4</a:t>
            </a:r>
          </a:p>
          <a:p>
            <a:pPr marL="172800" indent="-172800">
              <a:spcAft>
                <a:spcPts val="400"/>
              </a:spcAft>
              <a:buFont typeface="Arial" panose="020B0604020202020204" pitchFamily="34" charset="0"/>
              <a:buChar char="•"/>
              <a:defRPr/>
            </a:pPr>
            <a:r>
              <a:rPr lang="en-US" sz="1200" b="1">
                <a:solidFill>
                  <a:schemeClr val="bg1"/>
                </a:solidFill>
                <a:latin typeface="Roboto" panose="02000000000000000000" pitchFamily="2" charset="0"/>
                <a:ea typeface="Roboto" panose="02000000000000000000" pitchFamily="2" charset="0"/>
                <a:cs typeface="Arial"/>
              </a:rPr>
              <a:t>Preventing common misconceptions </a:t>
            </a:r>
            <a:r>
              <a:rPr lang="en-US" sz="1200">
                <a:solidFill>
                  <a:schemeClr val="bg1"/>
                </a:solidFill>
                <a:latin typeface="Roboto" panose="02000000000000000000" pitchFamily="2" charset="0"/>
                <a:ea typeface="Roboto" panose="02000000000000000000" pitchFamily="2" charset="0"/>
                <a:cs typeface="Arial"/>
              </a:rPr>
              <a:t>that are often formed at an early age and prove problematic at the later stages of pupils’ science education</a:t>
            </a:r>
          </a:p>
          <a:p>
            <a:pPr marL="172800" indent="-172800">
              <a:spcAft>
                <a:spcPts val="400"/>
              </a:spcAft>
              <a:buFont typeface="Arial" panose="020B0604020202020204" pitchFamily="34" charset="0"/>
              <a:buChar char="•"/>
              <a:defRPr/>
            </a:pPr>
            <a:r>
              <a:rPr lang="en-US" sz="1200">
                <a:solidFill>
                  <a:schemeClr val="bg1"/>
                </a:solidFill>
                <a:latin typeface="Roboto" panose="02000000000000000000" pitchFamily="2" charset="0"/>
                <a:ea typeface="Roboto" panose="02000000000000000000" pitchFamily="2" charset="0"/>
                <a:cs typeface="Arial"/>
              </a:rPr>
              <a:t>Purposefully teaching appropriate knowledge that </a:t>
            </a:r>
            <a:r>
              <a:rPr lang="en-US" sz="1200" b="1">
                <a:solidFill>
                  <a:schemeClr val="bg1"/>
                </a:solidFill>
                <a:latin typeface="Roboto" panose="02000000000000000000" pitchFamily="2" charset="0"/>
                <a:ea typeface="Roboto" panose="02000000000000000000" pitchFamily="2" charset="0"/>
                <a:cs typeface="Arial"/>
              </a:rPr>
              <a:t>goes beyond the KS1 and KS2 national curriculum</a:t>
            </a:r>
            <a:r>
              <a:rPr lang="en-US" sz="1200">
                <a:solidFill>
                  <a:schemeClr val="bg1"/>
                </a:solidFill>
                <a:latin typeface="Roboto" panose="02000000000000000000" pitchFamily="2" charset="0"/>
                <a:ea typeface="Roboto" panose="02000000000000000000" pitchFamily="2" charset="0"/>
                <a:cs typeface="Arial"/>
              </a:rPr>
              <a:t>, to aid current and future understanding, and to smooth the transition to KS3</a:t>
            </a:r>
          </a:p>
          <a:p>
            <a:pPr marL="172800" indent="-172800">
              <a:spcAft>
                <a:spcPts val="400"/>
              </a:spcAft>
              <a:buFont typeface="Arial" panose="020B0604020202020204" pitchFamily="34" charset="0"/>
              <a:buChar char="•"/>
              <a:defRPr/>
            </a:pPr>
            <a:r>
              <a:rPr lang="en-US" sz="1200">
                <a:solidFill>
                  <a:schemeClr val="bg1"/>
                </a:solidFill>
                <a:latin typeface="Roboto" panose="02000000000000000000" pitchFamily="2" charset="0"/>
                <a:ea typeface="Roboto" panose="02000000000000000000" pitchFamily="2" charset="0"/>
                <a:cs typeface="Arial"/>
              </a:rPr>
              <a:t>Encouraging pupils to apply and </a:t>
            </a:r>
            <a:r>
              <a:rPr lang="en-US" sz="1200" b="1">
                <a:solidFill>
                  <a:schemeClr val="bg1"/>
                </a:solidFill>
                <a:latin typeface="Roboto" panose="02000000000000000000" pitchFamily="2" charset="0"/>
                <a:ea typeface="Roboto" panose="02000000000000000000" pitchFamily="2" charset="0"/>
                <a:cs typeface="Arial"/>
              </a:rPr>
              <a:t>make connections </a:t>
            </a:r>
            <a:r>
              <a:rPr lang="en-US" sz="1200">
                <a:solidFill>
                  <a:schemeClr val="bg1"/>
                </a:solidFill>
                <a:latin typeface="Roboto" panose="02000000000000000000" pitchFamily="2" charset="0"/>
                <a:ea typeface="Roboto" panose="02000000000000000000" pitchFamily="2" charset="0"/>
                <a:cs typeface="Arial"/>
              </a:rPr>
              <a:t>between the disciplines of science, the wider curriculum and the wider world </a:t>
            </a:r>
          </a:p>
          <a:p>
            <a:pPr lvl="1">
              <a:spcAft>
                <a:spcPts val="400"/>
              </a:spcAft>
              <a:defRPr/>
            </a:pPr>
            <a:endParaRPr lang="en-US" sz="1200" i="1">
              <a:solidFill>
                <a:srgbClr val="052264"/>
              </a:solidFill>
              <a:latin typeface="Roboto" panose="02000000000000000000" pitchFamily="2" charset="0"/>
              <a:ea typeface="Roboto" panose="02000000000000000000" pitchFamily="2" charset="0"/>
              <a:cs typeface="Arial"/>
            </a:endParaRPr>
          </a:p>
          <a:p>
            <a:pPr>
              <a:spcAft>
                <a:spcPts val="400"/>
              </a:spcAft>
              <a:defRPr/>
            </a:pPr>
            <a:r>
              <a:rPr lang="en-US" sz="1200" b="1">
                <a:solidFill>
                  <a:schemeClr val="accent1"/>
                </a:solidFill>
                <a:latin typeface="Roboto" panose="02000000000000000000" pitchFamily="2" charset="0"/>
                <a:ea typeface="Roboto" panose="02000000000000000000" pitchFamily="2" charset="0"/>
                <a:cs typeface="Arial"/>
              </a:rPr>
              <a:t>Disciplinary knowledge:</a:t>
            </a:r>
          </a:p>
          <a:p>
            <a:pPr marL="172800" indent="-172800">
              <a:spcAft>
                <a:spcPts val="400"/>
              </a:spcAft>
              <a:buFont typeface="Arial" panose="020B0604020202020204" pitchFamily="34" charset="0"/>
              <a:buChar char="•"/>
              <a:defRPr/>
            </a:pPr>
            <a:r>
              <a:rPr lang="en-US" sz="1200">
                <a:solidFill>
                  <a:schemeClr val="bg1"/>
                </a:solidFill>
                <a:latin typeface="Roboto" panose="02000000000000000000" pitchFamily="2" charset="0"/>
                <a:ea typeface="Roboto" panose="02000000000000000000" pitchFamily="2" charset="0"/>
                <a:cs typeface="Arial"/>
              </a:rPr>
              <a:t>Sequencing Working Scientifically elements so that they are </a:t>
            </a:r>
            <a:r>
              <a:rPr lang="en-US" sz="1200" b="1">
                <a:solidFill>
                  <a:schemeClr val="bg1"/>
                </a:solidFill>
                <a:latin typeface="Roboto" panose="02000000000000000000" pitchFamily="2" charset="0"/>
                <a:ea typeface="Roboto" panose="02000000000000000000" pitchFamily="2" charset="0"/>
                <a:cs typeface="Arial"/>
              </a:rPr>
              <a:t>explicitly taught </a:t>
            </a:r>
            <a:r>
              <a:rPr lang="en-US" sz="1200">
                <a:solidFill>
                  <a:schemeClr val="bg1"/>
                </a:solidFill>
                <a:latin typeface="Roboto" panose="02000000000000000000" pitchFamily="2" charset="0"/>
                <a:ea typeface="Roboto" panose="02000000000000000000" pitchFamily="2" charset="0"/>
                <a:cs typeface="Arial"/>
              </a:rPr>
              <a:t>and </a:t>
            </a:r>
            <a:r>
              <a:rPr lang="en-US" sz="1200" err="1">
                <a:solidFill>
                  <a:schemeClr val="bg1"/>
                </a:solidFill>
                <a:latin typeface="Roboto" panose="02000000000000000000" pitchFamily="2" charset="0"/>
                <a:ea typeface="Roboto" panose="02000000000000000000" pitchFamily="2" charset="0"/>
                <a:cs typeface="Arial"/>
              </a:rPr>
              <a:t>practised</a:t>
            </a:r>
            <a:r>
              <a:rPr lang="en-US" sz="1200">
                <a:solidFill>
                  <a:schemeClr val="bg1"/>
                </a:solidFill>
                <a:latin typeface="Roboto" panose="02000000000000000000" pitchFamily="2" charset="0"/>
                <a:ea typeface="Roboto" panose="02000000000000000000" pitchFamily="2" charset="0"/>
                <a:cs typeface="Arial"/>
              </a:rPr>
              <a:t> alongside the substantive knowledge, and regularly reviewed and built upon across the years and key stages</a:t>
            </a:r>
          </a:p>
          <a:p>
            <a:pPr marL="172800" indent="-172800">
              <a:spcAft>
                <a:spcPts val="400"/>
              </a:spcAft>
              <a:buFont typeface="Arial" panose="020B0604020202020204" pitchFamily="34" charset="0"/>
              <a:buChar char="•"/>
              <a:defRPr/>
            </a:pPr>
            <a:r>
              <a:rPr lang="en-US" sz="1200">
                <a:solidFill>
                  <a:schemeClr val="bg1"/>
                </a:solidFill>
                <a:latin typeface="Roboto" panose="02000000000000000000" pitchFamily="2" charset="0"/>
                <a:ea typeface="Roboto" panose="02000000000000000000" pitchFamily="2" charset="0"/>
                <a:cs typeface="Arial"/>
              </a:rPr>
              <a:t>Making deliberate and </a:t>
            </a:r>
            <a:r>
              <a:rPr lang="en-US" sz="1200" b="1">
                <a:solidFill>
                  <a:schemeClr val="bg1"/>
                </a:solidFill>
                <a:latin typeface="Roboto" panose="02000000000000000000" pitchFamily="2" charset="0"/>
                <a:ea typeface="Roboto" panose="02000000000000000000" pitchFamily="2" charset="0"/>
                <a:cs typeface="Arial"/>
              </a:rPr>
              <a:t>explicit links to other curriculum areas </a:t>
            </a:r>
            <a:r>
              <a:rPr lang="en-US" sz="1200">
                <a:solidFill>
                  <a:schemeClr val="bg1"/>
                </a:solidFill>
                <a:latin typeface="Roboto" panose="02000000000000000000" pitchFamily="2" charset="0"/>
                <a:ea typeface="Roboto" panose="02000000000000000000" pitchFamily="2" charset="0"/>
                <a:cs typeface="Arial"/>
              </a:rPr>
              <a:t>– particularly geography and mathematics – to ensure there is a consistent approach to teaching content, and that pupils are always </a:t>
            </a:r>
            <a:r>
              <a:rPr lang="en-US" sz="1200" b="1">
                <a:solidFill>
                  <a:schemeClr val="bg1"/>
                </a:solidFill>
                <a:latin typeface="Roboto" panose="02000000000000000000" pitchFamily="2" charset="0"/>
                <a:ea typeface="Roboto" panose="02000000000000000000" pitchFamily="2" charset="0"/>
                <a:cs typeface="Arial"/>
              </a:rPr>
              <a:t>first taught content in the most relevant subject</a:t>
            </a:r>
            <a:r>
              <a:rPr lang="en-US" sz="1200">
                <a:solidFill>
                  <a:schemeClr val="bg1"/>
                </a:solidFill>
                <a:latin typeface="Roboto" panose="02000000000000000000" pitchFamily="2" charset="0"/>
                <a:ea typeface="Roboto" panose="02000000000000000000" pitchFamily="2" charset="0"/>
                <a:cs typeface="Arial"/>
              </a:rPr>
              <a:t>. For example, pupils are taught how to construct bar charts or calculate the mean in mathematics before they are applied in science</a:t>
            </a:r>
          </a:p>
          <a:p>
            <a:pPr marL="172800" indent="-172800">
              <a:spcAft>
                <a:spcPts val="400"/>
              </a:spcAft>
              <a:buFont typeface="Arial" panose="020B0604020202020204" pitchFamily="34" charset="0"/>
              <a:buChar char="•"/>
              <a:defRPr/>
            </a:pPr>
            <a:r>
              <a:rPr lang="en-US" sz="1200">
                <a:solidFill>
                  <a:schemeClr val="bg1"/>
                </a:solidFill>
                <a:latin typeface="Roboto" panose="02000000000000000000" pitchFamily="2" charset="0"/>
                <a:ea typeface="Roboto" panose="02000000000000000000" pitchFamily="2" charset="0"/>
                <a:cs typeface="Arial"/>
              </a:rPr>
              <a:t>Planning practical tasks that have a </a:t>
            </a:r>
            <a:r>
              <a:rPr lang="en-US" sz="1200" b="1">
                <a:solidFill>
                  <a:schemeClr val="bg1"/>
                </a:solidFill>
                <a:latin typeface="Roboto" panose="02000000000000000000" pitchFamily="2" charset="0"/>
                <a:ea typeface="Roboto" panose="02000000000000000000" pitchFamily="2" charset="0"/>
                <a:cs typeface="Arial"/>
              </a:rPr>
              <a:t>clear purpose</a:t>
            </a:r>
            <a:r>
              <a:rPr lang="en-US" sz="1200">
                <a:solidFill>
                  <a:schemeClr val="bg1"/>
                </a:solidFill>
                <a:latin typeface="Roboto" panose="02000000000000000000" pitchFamily="2" charset="0"/>
                <a:ea typeface="Roboto" panose="02000000000000000000" pitchFamily="2" charset="0"/>
                <a:cs typeface="Arial"/>
              </a:rPr>
              <a:t>: to demonstrate or prove substantive concepts, or to allow pupils to deliberately practice working scientifically skills in a relevant context</a:t>
            </a:r>
          </a:p>
          <a:p>
            <a:pPr marL="285750" indent="-285750">
              <a:spcAft>
                <a:spcPts val="400"/>
              </a:spcAft>
              <a:buFont typeface="Arial" panose="020B0604020202020204" pitchFamily="34" charset="0"/>
              <a:buChar char="•"/>
              <a:defRPr/>
            </a:pPr>
            <a:endParaRPr lang="en-US" sz="1200">
              <a:solidFill>
                <a:srgbClr val="052264"/>
              </a:solidFill>
              <a:latin typeface="Roboto" panose="02000000000000000000" pitchFamily="2" charset="0"/>
              <a:ea typeface="Roboto" panose="02000000000000000000" pitchFamily="2" charset="0"/>
              <a:cs typeface="Arial"/>
            </a:endParaRPr>
          </a:p>
          <a:p>
            <a:pPr>
              <a:spcAft>
                <a:spcPts val="400"/>
              </a:spcAft>
              <a:defRPr/>
            </a:pPr>
            <a:r>
              <a:rPr lang="en-US" sz="1200" b="1">
                <a:solidFill>
                  <a:schemeClr val="accent1"/>
                </a:solidFill>
                <a:latin typeface="Roboto" panose="02000000000000000000" pitchFamily="2" charset="0"/>
                <a:ea typeface="Roboto" panose="02000000000000000000" pitchFamily="2" charset="0"/>
                <a:cs typeface="Arial"/>
              </a:rPr>
              <a:t>Curiosity and excitement about science:</a:t>
            </a:r>
          </a:p>
          <a:p>
            <a:pPr marL="172800" indent="-172800">
              <a:spcAft>
                <a:spcPts val="400"/>
              </a:spcAft>
              <a:buFont typeface="Arial" panose="020B0604020202020204" pitchFamily="34" charset="0"/>
              <a:buChar char="•"/>
              <a:defRPr/>
            </a:pPr>
            <a:r>
              <a:rPr lang="en-US" sz="1200">
                <a:solidFill>
                  <a:schemeClr val="bg1"/>
                </a:solidFill>
                <a:latin typeface="Roboto" panose="02000000000000000000" pitchFamily="2" charset="0"/>
                <a:ea typeface="Roboto" panose="02000000000000000000" pitchFamily="2" charset="0"/>
                <a:cs typeface="Arial"/>
              </a:rPr>
              <a:t>Selecting examples and applications of science that </a:t>
            </a:r>
            <a:r>
              <a:rPr lang="en-US" sz="1200" b="1">
                <a:solidFill>
                  <a:schemeClr val="bg1"/>
                </a:solidFill>
                <a:latin typeface="Roboto" panose="02000000000000000000" pitchFamily="2" charset="0"/>
                <a:ea typeface="Roboto" panose="02000000000000000000" pitchFamily="2" charset="0"/>
                <a:cs typeface="Arial"/>
              </a:rPr>
              <a:t>inspires pupils’ curiosity </a:t>
            </a:r>
            <a:r>
              <a:rPr lang="en-US" sz="1200">
                <a:solidFill>
                  <a:schemeClr val="bg1"/>
                </a:solidFill>
                <a:latin typeface="Roboto" panose="02000000000000000000" pitchFamily="2" charset="0"/>
                <a:ea typeface="Roboto" panose="02000000000000000000" pitchFamily="2" charset="0"/>
                <a:cs typeface="Arial"/>
              </a:rPr>
              <a:t>about the world and natural phenomena</a:t>
            </a:r>
          </a:p>
          <a:p>
            <a:pPr marL="172800" indent="-172800">
              <a:spcAft>
                <a:spcPts val="400"/>
              </a:spcAft>
              <a:buFont typeface="Arial" panose="020B0604020202020204" pitchFamily="34" charset="0"/>
              <a:buChar char="•"/>
              <a:defRPr/>
            </a:pPr>
            <a:r>
              <a:rPr lang="en-US" sz="1200">
                <a:solidFill>
                  <a:schemeClr val="bg1"/>
                </a:solidFill>
                <a:latin typeface="Roboto" panose="02000000000000000000" pitchFamily="2" charset="0"/>
                <a:ea typeface="Roboto" panose="02000000000000000000" pitchFamily="2" charset="0"/>
                <a:cs typeface="Arial"/>
              </a:rPr>
              <a:t>Ensuring that all pupils </a:t>
            </a:r>
            <a:r>
              <a:rPr lang="en-US" sz="1200" b="1">
                <a:solidFill>
                  <a:schemeClr val="bg1"/>
                </a:solidFill>
                <a:latin typeface="Roboto" panose="02000000000000000000" pitchFamily="2" charset="0"/>
                <a:ea typeface="Roboto" panose="02000000000000000000" pitchFamily="2" charset="0"/>
                <a:cs typeface="Arial"/>
              </a:rPr>
              <a:t>can see themselves reflected </a:t>
            </a:r>
            <a:r>
              <a:rPr lang="en-US" sz="1200">
                <a:solidFill>
                  <a:schemeClr val="bg1"/>
                </a:solidFill>
                <a:latin typeface="Roboto" panose="02000000000000000000" pitchFamily="2" charset="0"/>
                <a:ea typeface="Roboto" panose="02000000000000000000" pitchFamily="2" charset="0"/>
                <a:cs typeface="Arial"/>
              </a:rPr>
              <a:t>in the science curriculum, by highlighting present-day role models and the contributions of scientists from a wide range of backgrounds; and considering social and cultural values around scientific ideas</a:t>
            </a:r>
          </a:p>
        </p:txBody>
      </p:sp>
    </p:spTree>
    <p:extLst>
      <p:ext uri="{BB962C8B-B14F-4D97-AF65-F5344CB8AC3E}">
        <p14:creationId xmlns:p14="http://schemas.microsoft.com/office/powerpoint/2010/main" val="693768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CAB12-C1F9-0CC3-8CA0-66086C970631}"/>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926A9D47-3E9C-8A60-0588-3A5A3FE41AA9}"/>
              </a:ext>
            </a:extLst>
          </p:cNvPr>
          <p:cNvSpPr>
            <a:spLocks noGrp="1"/>
          </p:cNvSpPr>
          <p:nvPr>
            <p:ph type="body" sz="quarter" idx="10"/>
          </p:nvPr>
        </p:nvSpPr>
        <p:spPr/>
        <p:txBody>
          <a:bodyPr/>
          <a:lstStyle/>
          <a:p>
            <a:r>
              <a:rPr lang="en-US" altLang="en-US"/>
              <a:t>United Curriculum: </a:t>
            </a:r>
            <a:r>
              <a:rPr lang="en-US" altLang="en-US">
                <a:ln w="12700">
                  <a:solidFill>
                    <a:schemeClr val="accent1"/>
                  </a:solidFill>
                </a:ln>
                <a:solidFill>
                  <a:schemeClr val="accent1"/>
                </a:solidFill>
              </a:rPr>
              <a:t>Science</a:t>
            </a:r>
            <a:endParaRPr lang="en-GB">
              <a:ln w="12700">
                <a:solidFill>
                  <a:schemeClr val="accent1"/>
                </a:solidFill>
              </a:ln>
              <a:solidFill>
                <a:schemeClr val="accent1"/>
              </a:solidFill>
            </a:endParaRPr>
          </a:p>
        </p:txBody>
      </p:sp>
      <p:sp>
        <p:nvSpPr>
          <p:cNvPr id="57" name="Freeform: Shape 56">
            <a:extLst>
              <a:ext uri="{FF2B5EF4-FFF2-40B4-BE49-F238E27FC236}">
                <a16:creationId xmlns:a16="http://schemas.microsoft.com/office/drawing/2014/main" id="{2589FE7D-6B43-5265-2B82-8ADB7F64A027}"/>
              </a:ext>
            </a:extLst>
          </p:cNvPr>
          <p:cNvSpPr/>
          <p:nvPr/>
        </p:nvSpPr>
        <p:spPr>
          <a:xfrm>
            <a:off x="5629906" y="4878729"/>
            <a:ext cx="5873" cy="46069"/>
          </a:xfrm>
          <a:custGeom>
            <a:avLst/>
            <a:gdLst>
              <a:gd name="connsiteX0" fmla="*/ 0 w 5873"/>
              <a:gd name="connsiteY0" fmla="*/ 0 h 46069"/>
              <a:gd name="connsiteX1" fmla="*/ 5874 w 5873"/>
              <a:gd name="connsiteY1" fmla="*/ 0 h 46069"/>
              <a:gd name="connsiteX2" fmla="*/ 5874 w 5873"/>
              <a:gd name="connsiteY2" fmla="*/ 46070 h 46069"/>
              <a:gd name="connsiteX3" fmla="*/ 0 w 5873"/>
              <a:gd name="connsiteY3" fmla="*/ 46070 h 46069"/>
            </a:gdLst>
            <a:ahLst/>
            <a:cxnLst>
              <a:cxn ang="0">
                <a:pos x="connsiteX0" y="connsiteY0"/>
              </a:cxn>
              <a:cxn ang="0">
                <a:pos x="connsiteX1" y="connsiteY1"/>
              </a:cxn>
              <a:cxn ang="0">
                <a:pos x="connsiteX2" y="connsiteY2"/>
              </a:cxn>
              <a:cxn ang="0">
                <a:pos x="connsiteX3" y="connsiteY3"/>
              </a:cxn>
            </a:cxnLst>
            <a:rect l="l" t="t" r="r" b="b"/>
            <a:pathLst>
              <a:path w="5873" h="46069">
                <a:moveTo>
                  <a:pt x="0" y="0"/>
                </a:moveTo>
                <a:lnTo>
                  <a:pt x="5874" y="0"/>
                </a:lnTo>
                <a:lnTo>
                  <a:pt x="5874" y="46070"/>
                </a:lnTo>
                <a:lnTo>
                  <a:pt x="0" y="46070"/>
                </a:lnTo>
                <a:close/>
              </a:path>
            </a:pathLst>
          </a:custGeom>
          <a:solidFill>
            <a:srgbClr val="FFFFFF"/>
          </a:solidFill>
          <a:ln w="11515" cap="flat">
            <a:noFill/>
            <a:prstDash val="solid"/>
            <a:miter/>
          </a:ln>
        </p:spPr>
        <p:txBody>
          <a:bodyPr rtlCol="0" anchor="ctr"/>
          <a:lstStyle/>
          <a:p>
            <a:endParaRPr lang="en-GB">
              <a:solidFill>
                <a:prstClr val="black"/>
              </a:solidFill>
              <a:latin typeface="United Curriculum"/>
            </a:endParaRPr>
          </a:p>
        </p:txBody>
      </p:sp>
      <p:sp>
        <p:nvSpPr>
          <p:cNvPr id="66" name="TextBox 65">
            <a:extLst>
              <a:ext uri="{FF2B5EF4-FFF2-40B4-BE49-F238E27FC236}">
                <a16:creationId xmlns:a16="http://schemas.microsoft.com/office/drawing/2014/main" id="{DBDDAA4F-C7A8-A456-6B10-78C6149D4313}"/>
              </a:ext>
            </a:extLst>
          </p:cNvPr>
          <p:cNvSpPr txBox="1"/>
          <p:nvPr/>
        </p:nvSpPr>
        <p:spPr>
          <a:xfrm>
            <a:off x="494635" y="2259510"/>
            <a:ext cx="758212" cy="338554"/>
          </a:xfrm>
          <a:prstGeom prst="rect">
            <a:avLst/>
          </a:prstGeom>
          <a:noFill/>
        </p:spPr>
        <p:txBody>
          <a:bodyPr wrap="square" rtlCol="0">
            <a:spAutoFit/>
          </a:bodyPr>
          <a:lstStyle/>
          <a:p>
            <a:pPr algn="ctr"/>
            <a:r>
              <a:rPr lang="en-GB" sz="1600">
                <a:ln/>
                <a:solidFill>
                  <a:srgbClr val="FFFFFF"/>
                </a:solidFill>
                <a:latin typeface="United Curriculum"/>
                <a:sym typeface="United Curriculum"/>
                <a:rtl val="0"/>
              </a:rPr>
              <a:t>N 3/4</a:t>
            </a:r>
          </a:p>
        </p:txBody>
      </p:sp>
      <p:pic>
        <p:nvPicPr>
          <p:cNvPr id="191" name="Picture 190">
            <a:extLst>
              <a:ext uri="{FF2B5EF4-FFF2-40B4-BE49-F238E27FC236}">
                <a16:creationId xmlns:a16="http://schemas.microsoft.com/office/drawing/2014/main" id="{499B1EC8-8048-3B0E-141F-408537B8CC15}"/>
              </a:ext>
            </a:extLst>
          </p:cNvPr>
          <p:cNvPicPr>
            <a:picLocks noChangeAspect="1"/>
          </p:cNvPicPr>
          <p:nvPr/>
        </p:nvPicPr>
        <p:blipFill>
          <a:blip r:embed="rId2"/>
          <a:stretch>
            <a:fillRect/>
          </a:stretch>
        </p:blipFill>
        <p:spPr>
          <a:xfrm>
            <a:off x="494635" y="1026840"/>
            <a:ext cx="8886442" cy="4981002"/>
          </a:xfrm>
          <a:prstGeom prst="rect">
            <a:avLst/>
          </a:prstGeom>
        </p:spPr>
      </p:pic>
    </p:spTree>
    <p:extLst>
      <p:ext uri="{BB962C8B-B14F-4D97-AF65-F5344CB8AC3E}">
        <p14:creationId xmlns:p14="http://schemas.microsoft.com/office/powerpoint/2010/main" val="3292823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D11BF97-F4B6-457A-96B8-550B0B138EC6}"/>
              </a:ext>
            </a:extLst>
          </p:cNvPr>
          <p:cNvSpPr>
            <a:spLocks noGrp="1"/>
          </p:cNvSpPr>
          <p:nvPr>
            <p:ph type="body" sz="quarter" idx="10"/>
          </p:nvPr>
        </p:nvSpPr>
        <p:spPr/>
        <p:txBody>
          <a:bodyPr/>
          <a:lstStyle/>
          <a:p>
            <a:r>
              <a:rPr lang="en-US" altLang="en-US"/>
              <a:t>United Curriculum: </a:t>
            </a:r>
            <a:r>
              <a:rPr lang="en-US" altLang="en-US">
                <a:ln w="12700">
                  <a:solidFill>
                    <a:schemeClr val="accent1"/>
                  </a:solidFill>
                </a:ln>
                <a:solidFill>
                  <a:schemeClr val="accent1"/>
                </a:solidFill>
              </a:rPr>
              <a:t>Science</a:t>
            </a:r>
            <a:endParaRPr lang="en-GB">
              <a:ln w="12700">
                <a:solidFill>
                  <a:schemeClr val="accent1"/>
                </a:solidFill>
              </a:ln>
              <a:solidFill>
                <a:schemeClr val="accent1"/>
              </a:solidFill>
            </a:endParaRPr>
          </a:p>
        </p:txBody>
      </p:sp>
      <p:graphicFrame>
        <p:nvGraphicFramePr>
          <p:cNvPr id="2" name="Table 1">
            <a:extLst>
              <a:ext uri="{FF2B5EF4-FFF2-40B4-BE49-F238E27FC236}">
                <a16:creationId xmlns:a16="http://schemas.microsoft.com/office/drawing/2014/main" id="{D8639ECA-9A38-BF28-47BC-EE61EA9690E3}"/>
              </a:ext>
            </a:extLst>
          </p:cNvPr>
          <p:cNvGraphicFramePr>
            <a:graphicFrameLocks noGrp="1"/>
          </p:cNvGraphicFramePr>
          <p:nvPr>
            <p:extLst>
              <p:ext uri="{D42A27DB-BD31-4B8C-83A1-F6EECF244321}">
                <p14:modId xmlns:p14="http://schemas.microsoft.com/office/powerpoint/2010/main" val="2924318597"/>
              </p:ext>
            </p:extLst>
          </p:nvPr>
        </p:nvGraphicFramePr>
        <p:xfrm>
          <a:off x="203201" y="946819"/>
          <a:ext cx="9249797" cy="5318421"/>
        </p:xfrm>
        <a:graphic>
          <a:graphicData uri="http://schemas.openxmlformats.org/drawingml/2006/table">
            <a:tbl>
              <a:tblPr firstRow="1" bandRow="1">
                <a:tableStyleId>{5C22544A-7EE6-4342-B048-85BDC9FD1C3A}</a:tableStyleId>
              </a:tblPr>
              <a:tblGrid>
                <a:gridCol w="249798">
                  <a:extLst>
                    <a:ext uri="{9D8B030D-6E8A-4147-A177-3AD203B41FA5}">
                      <a16:colId xmlns:a16="http://schemas.microsoft.com/office/drawing/2014/main" val="3992725249"/>
                    </a:ext>
                  </a:extLst>
                </a:gridCol>
                <a:gridCol w="1465389">
                  <a:extLst>
                    <a:ext uri="{9D8B030D-6E8A-4147-A177-3AD203B41FA5}">
                      <a16:colId xmlns:a16="http://schemas.microsoft.com/office/drawing/2014/main" val="2651868341"/>
                    </a:ext>
                  </a:extLst>
                </a:gridCol>
                <a:gridCol w="1506922">
                  <a:extLst>
                    <a:ext uri="{9D8B030D-6E8A-4147-A177-3AD203B41FA5}">
                      <a16:colId xmlns:a16="http://schemas.microsoft.com/office/drawing/2014/main" val="4129289550"/>
                    </a:ext>
                  </a:extLst>
                </a:gridCol>
                <a:gridCol w="1506922">
                  <a:extLst>
                    <a:ext uri="{9D8B030D-6E8A-4147-A177-3AD203B41FA5}">
                      <a16:colId xmlns:a16="http://schemas.microsoft.com/office/drawing/2014/main" val="3606215477"/>
                    </a:ext>
                  </a:extLst>
                </a:gridCol>
                <a:gridCol w="1506922">
                  <a:extLst>
                    <a:ext uri="{9D8B030D-6E8A-4147-A177-3AD203B41FA5}">
                      <a16:colId xmlns:a16="http://schemas.microsoft.com/office/drawing/2014/main" val="3772626618"/>
                    </a:ext>
                  </a:extLst>
                </a:gridCol>
                <a:gridCol w="1506922">
                  <a:extLst>
                    <a:ext uri="{9D8B030D-6E8A-4147-A177-3AD203B41FA5}">
                      <a16:colId xmlns:a16="http://schemas.microsoft.com/office/drawing/2014/main" val="2563548700"/>
                    </a:ext>
                  </a:extLst>
                </a:gridCol>
                <a:gridCol w="1506922">
                  <a:extLst>
                    <a:ext uri="{9D8B030D-6E8A-4147-A177-3AD203B41FA5}">
                      <a16:colId xmlns:a16="http://schemas.microsoft.com/office/drawing/2014/main" val="3742635946"/>
                    </a:ext>
                  </a:extLst>
                </a:gridCol>
              </a:tblGrid>
              <a:tr h="2085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US" sz="1000" b="1" i="0" dirty="0">
                          <a:solidFill>
                            <a:srgbClr val="000000"/>
                          </a:solidFill>
                          <a:effectLst/>
                          <a:latin typeface="United Curriculum" charset="0"/>
                          <a:ea typeface="Calibri" panose="020F0502020204030204" pitchFamily="34" charset="0"/>
                          <a:cs typeface="Times New Roman" panose="02020603050405020304" pitchFamily="18" charset="0"/>
                        </a:rPr>
                        <a:t>Year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US" sz="1000" b="1" i="0">
                          <a:solidFill>
                            <a:srgbClr val="000000"/>
                          </a:solidFill>
                          <a:effectLst/>
                          <a:latin typeface="United Curriculum" charset="0"/>
                          <a:ea typeface="Calibri" panose="020F0502020204030204" pitchFamily="34" charset="0"/>
                          <a:cs typeface="Times New Roman" panose="02020603050405020304" pitchFamily="18" charset="0"/>
                        </a:rPr>
                        <a:t>Year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US" sz="1000" b="1" i="0">
                          <a:solidFill>
                            <a:srgbClr val="000000"/>
                          </a:solidFill>
                          <a:effectLst/>
                          <a:latin typeface="United Curriculum" charset="0"/>
                          <a:ea typeface="Calibri" panose="020F0502020204030204" pitchFamily="34" charset="0"/>
                          <a:cs typeface="Times New Roman" panose="02020603050405020304" pitchFamily="18" charset="0"/>
                        </a:rPr>
                        <a:t>Year 3</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US" sz="1000" b="1" i="0">
                          <a:solidFill>
                            <a:srgbClr val="000000"/>
                          </a:solidFill>
                          <a:effectLst/>
                          <a:latin typeface="United Curriculum" charset="0"/>
                          <a:ea typeface="Calibri" panose="020F0502020204030204" pitchFamily="34" charset="0"/>
                          <a:cs typeface="Times New Roman" panose="02020603050405020304" pitchFamily="18" charset="0"/>
                        </a:rPr>
                        <a:t>Year 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US" sz="1000" b="1" i="0">
                          <a:solidFill>
                            <a:schemeClr val="bg1"/>
                          </a:solidFill>
                          <a:effectLst/>
                          <a:latin typeface="United Curriculum" charset="0"/>
                          <a:ea typeface="Calibri" panose="020F0502020204030204" pitchFamily="34" charset="0"/>
                          <a:cs typeface="Times New Roman" panose="02020603050405020304" pitchFamily="18" charset="0"/>
                        </a:rPr>
                        <a:t>Year 5</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US" sz="1000" b="1" i="0">
                          <a:solidFill>
                            <a:srgbClr val="000000"/>
                          </a:solidFill>
                          <a:effectLst/>
                          <a:latin typeface="United Curriculum" charset="0"/>
                          <a:ea typeface="Calibri" panose="020F0502020204030204" pitchFamily="34" charset="0"/>
                          <a:cs typeface="Times New Roman" panose="02020603050405020304" pitchFamily="18" charset="0"/>
                        </a:rPr>
                        <a:t>Year 6</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1516369024"/>
                  </a:ext>
                </a:extLst>
              </a:tr>
              <a:tr h="84876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bg1"/>
                          </a:solidFill>
                          <a:latin typeface="United Curriculum" charset="0"/>
                        </a:rPr>
                        <a:t>Autumn 1</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Plants</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dirty="0">
                          <a:solidFill>
                            <a:schemeClr val="bg1"/>
                          </a:solidFill>
                          <a:effectLst/>
                          <a:latin typeface="Roboto" panose="02000000000000000000" pitchFamily="2" charset="0"/>
                          <a:ea typeface="Roboto" panose="02000000000000000000" pitchFamily="2" charset="0"/>
                          <a:cs typeface="Calibri" panose="020F0502020204030204" pitchFamily="34" charset="0"/>
                        </a:rPr>
                        <a:t>Identifying and naming common plants and describing basic structures</a:t>
                      </a:r>
                      <a:endParaRPr lang="en-GB" sz="800"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Plant growth</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dirty="0">
                          <a:solidFill>
                            <a:schemeClr val="bg1"/>
                          </a:solidFill>
                          <a:effectLst/>
                          <a:latin typeface="Roboto" panose="02000000000000000000" pitchFamily="2" charset="0"/>
                          <a:ea typeface="Roboto" panose="02000000000000000000" pitchFamily="2" charset="0"/>
                          <a:cs typeface="Calibri" panose="020F0502020204030204" pitchFamily="34" charset="0"/>
                        </a:rPr>
                        <a:t>Plants grow from seeds, and require water, light and a suitable temperature</a:t>
                      </a:r>
                      <a:endParaRPr lang="en-GB" sz="800"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CHEMISTRY</a:t>
                      </a:r>
                      <a:endParaRPr lang="en-GB" sz="800"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Rocks</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dirty="0">
                          <a:solidFill>
                            <a:schemeClr val="bg1"/>
                          </a:solidFill>
                          <a:effectLst/>
                          <a:latin typeface="Roboto" panose="02000000000000000000" pitchFamily="2" charset="0"/>
                          <a:ea typeface="Roboto" panose="02000000000000000000" pitchFamily="2" charset="0"/>
                          <a:cs typeface="Calibri" panose="020F0502020204030204" pitchFamily="34" charset="0"/>
                        </a:rPr>
                        <a:t>Comparisons of types of rocks and how fossils are formed</a:t>
                      </a:r>
                      <a:endParaRPr lang="en-GB" sz="800"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Classifying organisms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Introduction to classifying animals and their environment</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CHEMISTRY</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Separating mixtures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Identifying and separating mixtures; reversible and non-reversible changes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PHYSICS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Electricity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Investigating variations in series and parallel circuits, and how electricity is generated</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916502617"/>
                  </a:ext>
                </a:extLst>
              </a:tr>
              <a:tr h="851726">
                <a:tc>
                  <a:txBody>
                    <a:bodyPr/>
                    <a:lstStyle/>
                    <a:p>
                      <a:pPr algn="ctr"/>
                      <a:r>
                        <a:rPr lang="en-GB" sz="1000" b="1" dirty="0">
                          <a:solidFill>
                            <a:schemeClr val="bg1"/>
                          </a:solidFill>
                          <a:latin typeface="United Curriculum" charset="0"/>
                        </a:rPr>
                        <a:t>Autumn 2</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 / PHYSICS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Seasonal changes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Observing changes across four seasons and describing associated weather</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Needs of animals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Animals need water, food and air to survive and to have offspring</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PHYSICS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Light</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Relationship between light and how we see; the formation of shadows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Food &amp; digestion</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The human digestive system and food relationships in ecosystems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BIO / CHEM / PHYSICS</a:t>
                      </a:r>
                    </a:p>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Energy</a:t>
                      </a:r>
                    </a:p>
                    <a:p>
                      <a:pPr marL="0" marR="0" lvl="0" indent="0" algn="ctr" defTabSz="914400" rtl="0" eaLnBrk="1" fontAlgn="auto" latinLnBrk="0" hangingPunct="1">
                        <a:lnSpc>
                          <a:spcPct val="100000"/>
                        </a:lnSpc>
                        <a:spcBef>
                          <a:spcPts val="0"/>
                        </a:spcBef>
                        <a:spcAft>
                          <a:spcPts val="200"/>
                        </a:spcAft>
                        <a:buClrTx/>
                        <a:buSzTx/>
                        <a:buFontTx/>
                        <a:buNone/>
                        <a:tabLst/>
                        <a:defRPr/>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Introducing the concept of energy stores and energy transfers; relate this to prior knowledge</a:t>
                      </a:r>
                      <a:endParaRPr kumimoji="0" lang="en-GB" sz="800" b="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Evolution</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Fossils; introduction to the idea that adaptation may lead to evolution</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879660222"/>
                  </a:ext>
                </a:extLst>
              </a:tr>
              <a:tr h="851726">
                <a:tc>
                  <a:txBody>
                    <a:bodyPr/>
                    <a:lstStyle/>
                    <a:p>
                      <a:pPr algn="ctr"/>
                      <a:r>
                        <a:rPr lang="en-GB" sz="1000" b="1" dirty="0">
                          <a:solidFill>
                            <a:schemeClr val="bg1"/>
                          </a:solidFill>
                          <a:latin typeface="United Curriculum" charset="0"/>
                        </a:rPr>
                        <a:t>Spring 1</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CHEMISTRY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Everyday materials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Distinguishing objects from their material, and describing simple properties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CHEMISTRY</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Uses of materials</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dirty="0">
                          <a:solidFill>
                            <a:schemeClr val="bg1"/>
                          </a:solidFill>
                          <a:effectLst/>
                          <a:latin typeface="Roboto" panose="02000000000000000000" pitchFamily="2" charset="0"/>
                          <a:ea typeface="Roboto" panose="02000000000000000000" pitchFamily="2" charset="0"/>
                          <a:cs typeface="Calibri" panose="020F0502020204030204" pitchFamily="34" charset="0"/>
                        </a:rPr>
                        <a:t>Comparisons of an object’s material with its use; impact of bending, twisting on solid objects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Organisms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The role of muscles and skeletons; the importance of nutrients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CHEMISTRY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Particle model and states of matter</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States of matter in relation to particle arrangement</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Life cycles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Life cycles of a mammal, amphibian, insect, bird, and some reproduction processes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PHYSICS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Light</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How light travels and is reflected, and how this allows us to see  </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75968774"/>
                  </a:ext>
                </a:extLst>
              </a:tr>
              <a:tr h="848767">
                <a:tc>
                  <a:txBody>
                    <a:bodyPr/>
                    <a:lstStyle/>
                    <a:p>
                      <a:pPr algn="ctr"/>
                      <a:r>
                        <a:rPr lang="en-US" sz="1000" b="1" dirty="0">
                          <a:solidFill>
                            <a:schemeClr val="bg1"/>
                          </a:solidFill>
                          <a:latin typeface="United Curriculum" charset="0"/>
                        </a:rPr>
                        <a:t>Spring 2</a:t>
                      </a:r>
                      <a:endParaRPr lang="en-GB" sz="1000" b="1" dirty="0">
                        <a:solidFill>
                          <a:schemeClr val="bg1"/>
                        </a:solidFill>
                        <a:latin typeface="United Curriculum"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Consolidation and review</a:t>
                      </a:r>
                      <a:endParaRPr lang="en-GB" sz="800" b="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Living things &amp; habitats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Introduction to habitats, micro-habitats, and simple food chains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Plants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Features of flowering plants and what they need to survive</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PHYSICS</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Sound</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dirty="0">
                          <a:solidFill>
                            <a:schemeClr val="bg1"/>
                          </a:solidFill>
                          <a:effectLst/>
                          <a:latin typeface="Roboto" panose="02000000000000000000" pitchFamily="2" charset="0"/>
                          <a:ea typeface="Roboto" panose="02000000000000000000" pitchFamily="2" charset="0"/>
                          <a:cs typeface="Calibri" panose="020F0502020204030204" pitchFamily="34" charset="0"/>
                        </a:rPr>
                        <a:t>Relationship between strength of vibrations and volume of sound</a:t>
                      </a:r>
                      <a:endParaRPr lang="en-GB" sz="800"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Human development</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Human development to old age</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Further classification</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Further classification of organisms based on characteristics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71348111"/>
                  </a:ext>
                </a:extLst>
              </a:tr>
              <a:tr h="851726">
                <a:tc>
                  <a:txBody>
                    <a:bodyPr/>
                    <a:lstStyle/>
                    <a:p>
                      <a:pPr algn="ctr"/>
                      <a:r>
                        <a:rPr lang="en-US" sz="1000" b="1" dirty="0">
                          <a:solidFill>
                            <a:schemeClr val="bg1"/>
                          </a:solidFill>
                          <a:latin typeface="United Curriculum" charset="0"/>
                        </a:rPr>
                        <a:t>Summer 1</a:t>
                      </a:r>
                      <a:endParaRPr lang="en-GB" sz="1000" b="1" dirty="0">
                        <a:solidFill>
                          <a:schemeClr val="bg1"/>
                        </a:solidFill>
                        <a:latin typeface="United Curriculum"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Animals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Naming reptiles, fish, amphibians, birds and mammals; carnivores, herbivores, omnivores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22860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CHEMISTRY</a:t>
                      </a:r>
                      <a:endPar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Solids, liquids and gases</a:t>
                      </a:r>
                      <a:endPar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0" i="0">
                          <a:solidFill>
                            <a:schemeClr val="bg1"/>
                          </a:solidFill>
                          <a:effectLst/>
                          <a:latin typeface="Roboto" panose="02000000000000000000" pitchFamily="2" charset="0"/>
                          <a:ea typeface="Roboto" panose="02000000000000000000" pitchFamily="2" charset="0"/>
                          <a:cs typeface="Times New Roman" panose="02020603050405020304" pitchFamily="18" charset="0"/>
                        </a:rPr>
                        <a:t>How the same substances can exist as solids, liquids and gases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PHYSICS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Forces &amp; motion</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Introducing pushes and pulls; opposing forces, and balanced forces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PHYSICS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Electricity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Simple series circuits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PHYSICS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Forces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Gravity, air and water resistance and friction; introduction to pulleys</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BIOLOGY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Functions of the human body</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Human circulatory system; transport of nutrients within the body</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304120537"/>
                  </a:ext>
                </a:extLst>
              </a:tr>
              <a:tr h="848767">
                <a:tc>
                  <a:txBody>
                    <a:bodyPr/>
                    <a:lstStyle/>
                    <a:p>
                      <a:pPr algn="ctr"/>
                      <a:r>
                        <a:rPr lang="en-US" sz="1000" b="1" dirty="0">
                          <a:solidFill>
                            <a:schemeClr val="bg1"/>
                          </a:solidFill>
                          <a:latin typeface="United Curriculum" charset="0"/>
                        </a:rPr>
                        <a:t>Summer 2</a:t>
                      </a:r>
                      <a:endParaRPr lang="en-GB" sz="1000" b="1" dirty="0">
                        <a:solidFill>
                          <a:schemeClr val="bg1"/>
                        </a:solidFill>
                        <a:latin typeface="United Curriculum"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dirty="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BIOLOGY</a:t>
                      </a:r>
                      <a:endParaRPr kumimoji="0" lang="en-GB" sz="800" b="1" i="0" u="none" strike="noStrike" kern="1200" cap="none" spc="0" normalizeH="0" baseline="0" noProof="0" dirty="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dirty="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Humans</a:t>
                      </a:r>
                      <a:endParaRPr kumimoji="0" lang="en-GB" sz="800" b="1" i="0" u="none" strike="noStrike" kern="1200" cap="none" spc="0" normalizeH="0" baseline="0" noProof="0" dirty="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800" b="0" i="0" u="none" strike="noStrike" kern="1200" cap="none" spc="0" normalizeH="0" baseline="0" noProof="0" dirty="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Human body parts and senses</a:t>
                      </a:r>
                      <a:endParaRPr kumimoji="0" lang="en-GB" sz="800" b="0" i="0" u="none" strike="noStrike" kern="1200" cap="none" spc="0" normalizeH="0" baseline="0" noProof="0" dirty="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22860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dirty="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Consolidation and review</a:t>
                      </a:r>
                      <a:endParaRPr lang="en-GB" sz="800" b="0"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indent="-22860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PHYSICS</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a:solidFill>
                            <a:schemeClr val="bg1"/>
                          </a:solidFill>
                          <a:effectLst/>
                          <a:latin typeface="Roboto" panose="02000000000000000000" pitchFamily="2" charset="0"/>
                          <a:ea typeface="Roboto" panose="02000000000000000000" pitchFamily="2" charset="0"/>
                          <a:cs typeface="Calibri" panose="020F0502020204030204" pitchFamily="34" charset="0"/>
                        </a:rPr>
                        <a:t>Magnetism</a:t>
                      </a:r>
                      <a:endParaRPr lang="en-GB" sz="80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a:solidFill>
                            <a:schemeClr val="bg1"/>
                          </a:solidFill>
                          <a:effectLst/>
                          <a:latin typeface="Roboto" panose="02000000000000000000" pitchFamily="2" charset="0"/>
                          <a:ea typeface="Roboto" panose="02000000000000000000" pitchFamily="2" charset="0"/>
                          <a:cs typeface="Calibri" panose="020F0502020204030204" pitchFamily="34" charset="0"/>
                        </a:rPr>
                        <a:t>Contact and non-contact forces, including friction and magnetism</a:t>
                      </a:r>
                      <a:endParaRPr lang="en-GB" sz="800"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22860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CHEMISTRY</a:t>
                      </a:r>
                      <a:endPar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80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Calibri" panose="020F0502020204030204" pitchFamily="34" charset="0"/>
                        </a:rPr>
                        <a:t>Properties of materials</a:t>
                      </a:r>
                    </a:p>
                    <a:p>
                      <a:pPr marL="0" algn="ctr">
                        <a:lnSpc>
                          <a:spcPct val="100000"/>
                        </a:lnSpc>
                        <a:spcAft>
                          <a:spcPts val="200"/>
                        </a:spcAft>
                      </a:pPr>
                      <a:r>
                        <a:rPr lang="en-GB" sz="800" b="0" i="0">
                          <a:solidFill>
                            <a:schemeClr val="bg1"/>
                          </a:solidFill>
                          <a:effectLst/>
                          <a:latin typeface="Roboto" panose="02000000000000000000" pitchFamily="2" charset="0"/>
                          <a:ea typeface="Roboto" panose="02000000000000000000" pitchFamily="2" charset="0"/>
                          <a:cs typeface="Times New Roman" panose="02020603050405020304" pitchFamily="18" charset="0"/>
                        </a:rPr>
                        <a:t>Considering physical and chemical properties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PHYSICS</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Earth and space</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dirty="0">
                          <a:solidFill>
                            <a:schemeClr val="bg1"/>
                          </a:solidFill>
                          <a:effectLst/>
                          <a:latin typeface="Roboto" panose="02000000000000000000" pitchFamily="2" charset="0"/>
                          <a:ea typeface="Roboto" panose="02000000000000000000" pitchFamily="2" charset="0"/>
                          <a:cs typeface="Calibri" panose="020F0502020204030204" pitchFamily="34" charset="0"/>
                        </a:rPr>
                        <a:t>Movements of planets and the Moon, and relationship to day and night</a:t>
                      </a:r>
                      <a:endParaRPr lang="en-GB" sz="800"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22860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CHEMISTRY</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b="1" i="0" dirty="0">
                          <a:solidFill>
                            <a:schemeClr val="bg1"/>
                          </a:solidFill>
                          <a:effectLst/>
                          <a:latin typeface="Roboto" panose="02000000000000000000" pitchFamily="2" charset="0"/>
                          <a:ea typeface="Roboto" panose="02000000000000000000" pitchFamily="2" charset="0"/>
                          <a:cs typeface="Calibri" panose="020F0502020204030204" pitchFamily="34" charset="0"/>
                        </a:rPr>
                        <a:t>Physical and chemical changes</a:t>
                      </a:r>
                      <a:endParaRPr lang="en-GB" sz="800" b="1"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algn="ctr">
                        <a:lnSpc>
                          <a:spcPct val="100000"/>
                        </a:lnSpc>
                        <a:spcAft>
                          <a:spcPts val="200"/>
                        </a:spcAft>
                      </a:pPr>
                      <a:r>
                        <a:rPr lang="en-GB" sz="800" i="0" dirty="0">
                          <a:solidFill>
                            <a:schemeClr val="bg1"/>
                          </a:solidFill>
                          <a:effectLst/>
                          <a:latin typeface="Roboto" panose="02000000000000000000" pitchFamily="2" charset="0"/>
                          <a:ea typeface="Roboto" panose="02000000000000000000" pitchFamily="2" charset="0"/>
                          <a:cs typeface="Calibri" panose="020F0502020204030204" pitchFamily="34" charset="0"/>
                        </a:rPr>
                        <a:t>Identifying physical and chemical changes</a:t>
                      </a:r>
                      <a:endParaRPr lang="en-GB" sz="800" i="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754980073"/>
                  </a:ext>
                </a:extLst>
              </a:tr>
            </a:tbl>
          </a:graphicData>
        </a:graphic>
      </p:graphicFrame>
    </p:spTree>
    <p:extLst>
      <p:ext uri="{BB962C8B-B14F-4D97-AF65-F5344CB8AC3E}">
        <p14:creationId xmlns:p14="http://schemas.microsoft.com/office/powerpoint/2010/main" val="342297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E73742FF-2A10-48F4-B780-A7DBBB2401D7}"/>
              </a:ext>
            </a:extLst>
          </p:cNvPr>
          <p:cNvPicPr>
            <a:picLocks noChangeAspect="1"/>
          </p:cNvPicPr>
          <p:nvPr/>
        </p:nvPicPr>
        <p:blipFill>
          <a:blip r:embed="rId2"/>
          <a:stretch>
            <a:fillRect/>
          </a:stretch>
        </p:blipFill>
        <p:spPr>
          <a:xfrm>
            <a:off x="238473" y="983439"/>
            <a:ext cx="5492934" cy="3175716"/>
          </a:xfrm>
          <a:prstGeom prst="rect">
            <a:avLst/>
          </a:prstGeom>
        </p:spPr>
      </p:pic>
      <p:sp>
        <p:nvSpPr>
          <p:cNvPr id="2" name="Text Placeholder 1">
            <a:extLst>
              <a:ext uri="{FF2B5EF4-FFF2-40B4-BE49-F238E27FC236}">
                <a16:creationId xmlns:a16="http://schemas.microsoft.com/office/drawing/2014/main" id="{361BC5A0-89EC-4B79-83A5-525CF0BE1AB8}"/>
              </a:ext>
            </a:extLst>
          </p:cNvPr>
          <p:cNvSpPr>
            <a:spLocks noGrp="1"/>
          </p:cNvSpPr>
          <p:nvPr>
            <p:ph type="body" sz="quarter" idx="10"/>
          </p:nvPr>
        </p:nvSpPr>
        <p:spPr/>
        <p:txBody>
          <a:bodyPr/>
          <a:lstStyle/>
          <a:p>
            <a:r>
              <a:rPr lang="en-US"/>
              <a:t>Alignment to the National Curriculum</a:t>
            </a:r>
            <a:endParaRPr lang="en-GB"/>
          </a:p>
        </p:txBody>
      </p:sp>
      <p:sp>
        <p:nvSpPr>
          <p:cNvPr id="6" name="TextBox 5">
            <a:extLst>
              <a:ext uri="{FF2B5EF4-FFF2-40B4-BE49-F238E27FC236}">
                <a16:creationId xmlns:a16="http://schemas.microsoft.com/office/drawing/2014/main" id="{F6278D31-D2AD-4180-93DE-955325627FBD}"/>
              </a:ext>
            </a:extLst>
          </p:cNvPr>
          <p:cNvSpPr txBox="1"/>
          <p:nvPr/>
        </p:nvSpPr>
        <p:spPr>
          <a:xfrm>
            <a:off x="203201" y="5116464"/>
            <a:ext cx="5293453" cy="1103755"/>
          </a:xfrm>
          <a:prstGeom prst="rect">
            <a:avLst/>
          </a:prstGeom>
          <a:noFill/>
          <a:ln>
            <a:noFill/>
          </a:ln>
        </p:spPr>
        <p:txBody>
          <a:bodyPr wrap="square" tIns="36000" bIns="36000">
            <a:spAutoFit/>
          </a:bodyPr>
          <a:lstStyle/>
          <a:p>
            <a:pPr>
              <a:spcAft>
                <a:spcPts val="600"/>
              </a:spcAft>
            </a:pPr>
            <a:r>
              <a:rPr lang="en-US" sz="1200" b="1">
                <a:solidFill>
                  <a:schemeClr val="accent1"/>
                </a:solidFill>
                <a:latin typeface="Roboto" panose="02000000000000000000" pitchFamily="2" charset="0"/>
                <a:ea typeface="Roboto" panose="02000000000000000000" pitchFamily="2" charset="0"/>
              </a:rPr>
              <a:t>Disciplinary knowledge (working scientifically)</a:t>
            </a:r>
          </a:p>
          <a:p>
            <a:pPr>
              <a:spcAft>
                <a:spcPts val="600"/>
              </a:spcAft>
            </a:pPr>
            <a:r>
              <a:rPr lang="en-US" sz="1000">
                <a:solidFill>
                  <a:schemeClr val="bg1"/>
                </a:solidFill>
                <a:latin typeface="Roboto" panose="02000000000000000000" pitchFamily="2" charset="0"/>
                <a:ea typeface="Roboto" panose="02000000000000000000" pitchFamily="2" charset="0"/>
              </a:rPr>
              <a:t>As specified in the National Curriculum, disciplinary knowledge is not taught as a separate strand. Instead, very specific aspects of disciplinary knowledge (for example, </a:t>
            </a:r>
            <a:r>
              <a:rPr lang="en-US" sz="1000" err="1">
                <a:solidFill>
                  <a:schemeClr val="bg1"/>
                </a:solidFill>
                <a:latin typeface="Roboto" panose="02000000000000000000" pitchFamily="2" charset="0"/>
                <a:ea typeface="Roboto" panose="02000000000000000000" pitchFamily="2" charset="0"/>
              </a:rPr>
              <a:t>recognising</a:t>
            </a:r>
            <a:r>
              <a:rPr lang="en-US" sz="1000">
                <a:solidFill>
                  <a:schemeClr val="bg1"/>
                </a:solidFill>
                <a:latin typeface="Roboto" panose="02000000000000000000" pitchFamily="2" charset="0"/>
                <a:ea typeface="Roboto" panose="02000000000000000000" pitchFamily="2" charset="0"/>
              </a:rPr>
              <a:t> and managing risk; or measuring using a </a:t>
            </a:r>
            <a:r>
              <a:rPr lang="en-US" sz="1000" err="1">
                <a:solidFill>
                  <a:schemeClr val="bg1"/>
                </a:solidFill>
                <a:latin typeface="Roboto" panose="02000000000000000000" pitchFamily="2" charset="0"/>
                <a:ea typeface="Roboto" panose="02000000000000000000" pitchFamily="2" charset="0"/>
              </a:rPr>
              <a:t>Newtonmeter</a:t>
            </a:r>
            <a:r>
              <a:rPr lang="en-US" sz="1000">
                <a:solidFill>
                  <a:schemeClr val="bg1"/>
                </a:solidFill>
                <a:latin typeface="Roboto" panose="02000000000000000000" pitchFamily="2" charset="0"/>
                <a:ea typeface="Roboto" panose="02000000000000000000" pitchFamily="2" charset="0"/>
              </a:rPr>
              <a:t>) are explicitly taught as part of the units set out here. They are deliberately practiced in the context of relevant and appropriate experiments, and then reviewed at regularly intervals across the key stages.</a:t>
            </a:r>
          </a:p>
        </p:txBody>
      </p:sp>
      <p:sp>
        <p:nvSpPr>
          <p:cNvPr id="7" name="TextBox 6">
            <a:extLst>
              <a:ext uri="{FF2B5EF4-FFF2-40B4-BE49-F238E27FC236}">
                <a16:creationId xmlns:a16="http://schemas.microsoft.com/office/drawing/2014/main" id="{A03CF1C6-F39C-4F7F-9E3F-55B009A70097}"/>
              </a:ext>
            </a:extLst>
          </p:cNvPr>
          <p:cNvSpPr txBox="1"/>
          <p:nvPr/>
        </p:nvSpPr>
        <p:spPr>
          <a:xfrm>
            <a:off x="5863233" y="922812"/>
            <a:ext cx="3575712" cy="795978"/>
          </a:xfrm>
          <a:prstGeom prst="rect">
            <a:avLst/>
          </a:prstGeom>
          <a:noFill/>
          <a:ln>
            <a:noFill/>
          </a:ln>
        </p:spPr>
        <p:txBody>
          <a:bodyPr wrap="square" lIns="36000" tIns="36000" rIns="36000" bIns="36000" rtlCol="0">
            <a:spAutoFit/>
          </a:bodyPr>
          <a:lstStyle/>
          <a:p>
            <a:pPr>
              <a:spcAft>
                <a:spcPts val="600"/>
              </a:spcAft>
            </a:pPr>
            <a:r>
              <a:rPr lang="en-US" sz="1200" b="1">
                <a:solidFill>
                  <a:schemeClr val="accent1"/>
                </a:solidFill>
                <a:latin typeface="Roboto" panose="02000000000000000000" pitchFamily="2" charset="0"/>
                <a:ea typeface="Roboto" panose="02000000000000000000" pitchFamily="2" charset="0"/>
              </a:rPr>
              <a:t>Substantive knowledge</a:t>
            </a:r>
            <a:endParaRPr lang="en-US" sz="1200">
              <a:solidFill>
                <a:schemeClr val="accent1"/>
              </a:solidFill>
              <a:latin typeface="Roboto" panose="02000000000000000000" pitchFamily="2" charset="0"/>
              <a:ea typeface="Roboto" panose="02000000000000000000" pitchFamily="2" charset="0"/>
            </a:endParaRPr>
          </a:p>
          <a:p>
            <a:pPr>
              <a:spcAft>
                <a:spcPts val="600"/>
              </a:spcAft>
            </a:pPr>
            <a:r>
              <a:rPr lang="en-US" sz="1000">
                <a:solidFill>
                  <a:schemeClr val="bg1"/>
                </a:solidFill>
                <a:latin typeface="Roboto" panose="02000000000000000000" pitchFamily="2" charset="0"/>
                <a:ea typeface="Roboto" panose="02000000000000000000" pitchFamily="2" charset="0"/>
              </a:rPr>
              <a:t>The units that are not highlighted in colour align directly to the topics in the </a:t>
            </a:r>
            <a:r>
              <a:rPr lang="en-US" sz="1000" err="1">
                <a:solidFill>
                  <a:srgbClr val="0000FF"/>
                </a:solidFill>
                <a:latin typeface="Roboto" panose="02000000000000000000" pitchFamily="2" charset="0"/>
                <a:ea typeface="Roboto" panose="02000000000000000000" pitchFamily="2" charset="0"/>
                <a:hlinkClick r:id="rId3">
                  <a:extLst>
                    <a:ext uri="{A12FA001-AC4F-418D-AE19-62706E023703}">
                      <ahyp:hlinkClr xmlns:ahyp="http://schemas.microsoft.com/office/drawing/2018/hyperlinkcolor" val="tx"/>
                    </a:ext>
                  </a:extLst>
                </a:hlinkClick>
              </a:rPr>
              <a:t>Programmes</a:t>
            </a:r>
            <a:r>
              <a:rPr lang="en-US" sz="1000">
                <a:solidFill>
                  <a:srgbClr val="0000FF"/>
                </a:solidFill>
                <a:latin typeface="Roboto" panose="02000000000000000000" pitchFamily="2" charset="0"/>
                <a:ea typeface="Roboto" panose="02000000000000000000" pitchFamily="2" charset="0"/>
                <a:hlinkClick r:id="rId3">
                  <a:extLst>
                    <a:ext uri="{A12FA001-AC4F-418D-AE19-62706E023703}">
                      <ahyp:hlinkClr xmlns:ahyp="http://schemas.microsoft.com/office/drawing/2018/hyperlinkcolor" val="tx"/>
                    </a:ext>
                  </a:extLst>
                </a:hlinkClick>
              </a:rPr>
              <a:t> of Study</a:t>
            </a:r>
            <a:r>
              <a:rPr lang="en-US" sz="1000">
                <a:solidFill>
                  <a:srgbClr val="0000FF"/>
                </a:solidFill>
                <a:latin typeface="Roboto" panose="02000000000000000000" pitchFamily="2" charset="0"/>
                <a:ea typeface="Roboto" panose="02000000000000000000" pitchFamily="2" charset="0"/>
              </a:rPr>
              <a:t> </a:t>
            </a:r>
            <a:r>
              <a:rPr lang="en-US" sz="1000">
                <a:solidFill>
                  <a:schemeClr val="bg1"/>
                </a:solidFill>
                <a:latin typeface="Roboto" panose="02000000000000000000" pitchFamily="2" charset="0"/>
                <a:ea typeface="Roboto" panose="02000000000000000000" pitchFamily="2" charset="0"/>
              </a:rPr>
              <a:t>and cover – at a minimum – the statutory content set out.</a:t>
            </a:r>
          </a:p>
        </p:txBody>
      </p:sp>
      <p:sp>
        <p:nvSpPr>
          <p:cNvPr id="8" name="TextBox 7">
            <a:extLst>
              <a:ext uri="{FF2B5EF4-FFF2-40B4-BE49-F238E27FC236}">
                <a16:creationId xmlns:a16="http://schemas.microsoft.com/office/drawing/2014/main" id="{14774C30-AC7B-4D29-9B03-DCA370BE3D0C}"/>
              </a:ext>
            </a:extLst>
          </p:cNvPr>
          <p:cNvSpPr txBox="1"/>
          <p:nvPr/>
        </p:nvSpPr>
        <p:spPr>
          <a:xfrm>
            <a:off x="5863233" y="1941136"/>
            <a:ext cx="3575711" cy="765201"/>
          </a:xfrm>
          <a:prstGeom prst="rect">
            <a:avLst/>
          </a:prstGeom>
          <a:solidFill>
            <a:schemeClr val="accent6">
              <a:lumMod val="40000"/>
              <a:lumOff val="60000"/>
            </a:schemeClr>
          </a:solidFill>
          <a:ln>
            <a:noFill/>
          </a:ln>
        </p:spPr>
        <p:txBody>
          <a:bodyPr wrap="square" lIns="36000" tIns="36000" rIns="36000" bIns="36000" rtlCol="0" anchor="ctr">
            <a:noAutofit/>
          </a:bodyPr>
          <a:lstStyle/>
          <a:p>
            <a:r>
              <a:rPr lang="en-US" sz="1000">
                <a:solidFill>
                  <a:schemeClr val="bg1"/>
                </a:solidFill>
                <a:latin typeface="Roboto" panose="02000000000000000000" pitchFamily="2" charset="0"/>
                <a:ea typeface="Roboto" panose="02000000000000000000" pitchFamily="2" charset="0"/>
              </a:rPr>
              <a:t>The statutory content in some topics in the </a:t>
            </a:r>
            <a:r>
              <a:rPr lang="en-US" sz="1000" err="1">
                <a:solidFill>
                  <a:schemeClr val="bg1"/>
                </a:solidFill>
                <a:latin typeface="Roboto" panose="02000000000000000000" pitchFamily="2" charset="0"/>
                <a:ea typeface="Roboto" panose="02000000000000000000" pitchFamily="2" charset="0"/>
              </a:rPr>
              <a:t>Programmes</a:t>
            </a:r>
            <a:r>
              <a:rPr lang="en-US" sz="1000">
                <a:solidFill>
                  <a:schemeClr val="bg1"/>
                </a:solidFill>
                <a:latin typeface="Roboto" panose="02000000000000000000" pitchFamily="2" charset="0"/>
                <a:ea typeface="Roboto" panose="02000000000000000000" pitchFamily="2" charset="0"/>
              </a:rPr>
              <a:t> of Study is substantial. Where this is the case, more time has been dedicated to it and the content is split into two complementary units. This allows sufficient time for mastery.</a:t>
            </a:r>
          </a:p>
        </p:txBody>
      </p:sp>
      <p:cxnSp>
        <p:nvCxnSpPr>
          <p:cNvPr id="9" name="Straight Arrow Connector 8">
            <a:extLst>
              <a:ext uri="{FF2B5EF4-FFF2-40B4-BE49-F238E27FC236}">
                <a16:creationId xmlns:a16="http://schemas.microsoft.com/office/drawing/2014/main" id="{AA1B601A-D1B9-4BFF-84D0-B52A945CC44C}"/>
              </a:ext>
            </a:extLst>
          </p:cNvPr>
          <p:cNvCxnSpPr>
            <a:cxnSpLocks/>
            <a:stCxn id="8" idx="1"/>
          </p:cNvCxnSpPr>
          <p:nvPr/>
        </p:nvCxnSpPr>
        <p:spPr>
          <a:xfrm flipH="1" flipV="1">
            <a:off x="4704080" y="1529206"/>
            <a:ext cx="1159153" cy="794531"/>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FC62F080-F17B-4B6D-9CCB-EBCE06B57115}"/>
              </a:ext>
            </a:extLst>
          </p:cNvPr>
          <p:cNvCxnSpPr>
            <a:cxnSpLocks/>
          </p:cNvCxnSpPr>
          <p:nvPr/>
        </p:nvCxnSpPr>
        <p:spPr>
          <a:xfrm flipV="1">
            <a:off x="1576863" y="3963110"/>
            <a:ext cx="117863" cy="383400"/>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9DE254B2-7922-4076-9D72-4082682F9F14}"/>
              </a:ext>
            </a:extLst>
          </p:cNvPr>
          <p:cNvSpPr txBox="1"/>
          <p:nvPr/>
        </p:nvSpPr>
        <p:spPr>
          <a:xfrm>
            <a:off x="239473" y="4398211"/>
            <a:ext cx="5220910" cy="553998"/>
          </a:xfrm>
          <a:prstGeom prst="rect">
            <a:avLst/>
          </a:prstGeom>
          <a:solidFill>
            <a:schemeClr val="tx2"/>
          </a:solidFill>
          <a:ln>
            <a:noFill/>
          </a:ln>
        </p:spPr>
        <p:txBody>
          <a:bodyPr wrap="square" rtlCol="0">
            <a:spAutoFit/>
          </a:bodyPr>
          <a:lstStyle/>
          <a:p>
            <a:r>
              <a:rPr lang="en-US" sz="1000">
                <a:solidFill>
                  <a:schemeClr val="bg1"/>
                </a:solidFill>
                <a:latin typeface="Roboto" panose="02000000000000000000" pitchFamily="2" charset="0"/>
                <a:ea typeface="Roboto" panose="02000000000000000000" pitchFamily="2" charset="0"/>
              </a:rPr>
              <a:t>There are opportunities for pupils to consolidate or review knowledge in KS1, to ensure that these early concepts are fully mastered before KS2. They also allow time for pupils to revisit ideas in different seasons (e.g. observing changes in spring from autumn).</a:t>
            </a:r>
          </a:p>
        </p:txBody>
      </p:sp>
      <p:sp>
        <p:nvSpPr>
          <p:cNvPr id="12" name="TextBox 11">
            <a:extLst>
              <a:ext uri="{FF2B5EF4-FFF2-40B4-BE49-F238E27FC236}">
                <a16:creationId xmlns:a16="http://schemas.microsoft.com/office/drawing/2014/main" id="{CAA555E3-5112-4412-A9E2-8C1C492B97DD}"/>
              </a:ext>
            </a:extLst>
          </p:cNvPr>
          <p:cNvSpPr txBox="1"/>
          <p:nvPr/>
        </p:nvSpPr>
        <p:spPr>
          <a:xfrm>
            <a:off x="5863233" y="3023031"/>
            <a:ext cx="3575711" cy="3197188"/>
          </a:xfrm>
          <a:prstGeom prst="rect">
            <a:avLst/>
          </a:prstGeom>
          <a:solidFill>
            <a:schemeClr val="accent2">
              <a:lumMod val="40000"/>
              <a:lumOff val="60000"/>
            </a:schemeClr>
          </a:solidFill>
          <a:ln>
            <a:noFill/>
          </a:ln>
        </p:spPr>
        <p:txBody>
          <a:bodyPr wrap="square" lIns="36000" tIns="36000" rIns="36000" bIns="36000" rtlCol="0" anchor="ctr">
            <a:noAutofit/>
          </a:bodyPr>
          <a:lstStyle/>
          <a:p>
            <a:pPr>
              <a:spcAft>
                <a:spcPts val="600"/>
              </a:spcAft>
            </a:pPr>
            <a:r>
              <a:rPr lang="en-US" sz="1000">
                <a:solidFill>
                  <a:schemeClr val="bg1"/>
                </a:solidFill>
                <a:latin typeface="Roboto" panose="02000000000000000000" pitchFamily="2" charset="0"/>
                <a:ea typeface="Roboto" panose="02000000000000000000" pitchFamily="2" charset="0"/>
              </a:rPr>
              <a:t>Three additional units purposefully take pupils beyond the </a:t>
            </a:r>
            <a:r>
              <a:rPr lang="en-US" sz="1000" err="1">
                <a:solidFill>
                  <a:schemeClr val="bg1"/>
                </a:solidFill>
                <a:latin typeface="Roboto" panose="02000000000000000000" pitchFamily="2" charset="0"/>
                <a:ea typeface="Roboto" panose="02000000000000000000" pitchFamily="2" charset="0"/>
              </a:rPr>
              <a:t>Programmes</a:t>
            </a:r>
            <a:r>
              <a:rPr lang="en-US" sz="1000">
                <a:solidFill>
                  <a:schemeClr val="bg1"/>
                </a:solidFill>
                <a:latin typeface="Roboto" panose="02000000000000000000" pitchFamily="2" charset="0"/>
                <a:ea typeface="Roboto" panose="02000000000000000000" pitchFamily="2" charset="0"/>
              </a:rPr>
              <a:t> of Study:</a:t>
            </a:r>
          </a:p>
          <a:p>
            <a:pPr marL="72000" indent="-72000">
              <a:spcAft>
                <a:spcPts val="600"/>
              </a:spcAft>
              <a:buFont typeface="Arial" panose="020B0604020202020204" pitchFamily="34" charset="0"/>
              <a:buChar char="•"/>
            </a:pPr>
            <a:r>
              <a:rPr lang="en-US" sz="1000" b="1">
                <a:solidFill>
                  <a:schemeClr val="bg1"/>
                </a:solidFill>
                <a:latin typeface="Roboto" panose="02000000000000000000" pitchFamily="2" charset="0"/>
                <a:ea typeface="Roboto" panose="02000000000000000000" pitchFamily="2" charset="0"/>
              </a:rPr>
              <a:t>Year 2: Solids, liquids and gases</a:t>
            </a:r>
            <a:r>
              <a:rPr lang="en-US" sz="1000">
                <a:solidFill>
                  <a:schemeClr val="bg1"/>
                </a:solidFill>
                <a:latin typeface="Roboto" panose="02000000000000000000" pitchFamily="2" charset="0"/>
                <a:ea typeface="Roboto" panose="02000000000000000000" pitchFamily="2" charset="0"/>
              </a:rPr>
              <a:t>. This introduces pupils to the idea that familiar substances (like water or chocolate) can exist as solids, liquids or gases. It will support understanding of states of matter and the particle model in Year 4, and preempts the misconception that substances only ever exist in one state.</a:t>
            </a:r>
          </a:p>
          <a:p>
            <a:pPr marL="72000" indent="-72000">
              <a:spcAft>
                <a:spcPts val="600"/>
              </a:spcAft>
              <a:buFont typeface="Arial" panose="020B0604020202020204" pitchFamily="34" charset="0"/>
              <a:buChar char="•"/>
            </a:pPr>
            <a:r>
              <a:rPr lang="en-US" sz="1000">
                <a:solidFill>
                  <a:schemeClr val="bg1"/>
                </a:solidFill>
                <a:latin typeface="Roboto" panose="02000000000000000000" pitchFamily="2" charset="0"/>
                <a:ea typeface="Roboto" panose="02000000000000000000" pitchFamily="2" charset="0"/>
              </a:rPr>
              <a:t> </a:t>
            </a:r>
            <a:r>
              <a:rPr lang="en-US" sz="1000" b="1">
                <a:solidFill>
                  <a:schemeClr val="bg1"/>
                </a:solidFill>
                <a:latin typeface="Roboto" panose="02000000000000000000" pitchFamily="2" charset="0"/>
                <a:ea typeface="Roboto" panose="02000000000000000000" pitchFamily="2" charset="0"/>
              </a:rPr>
              <a:t>Year 5: Energy</a:t>
            </a:r>
            <a:r>
              <a:rPr lang="en-US" sz="1000">
                <a:solidFill>
                  <a:schemeClr val="bg1"/>
                </a:solidFill>
                <a:latin typeface="Roboto" panose="02000000000000000000" pitchFamily="2" charset="0"/>
                <a:ea typeface="Roboto" panose="02000000000000000000" pitchFamily="2" charset="0"/>
              </a:rPr>
              <a:t>.</a:t>
            </a:r>
            <a:r>
              <a:rPr lang="en-US" sz="1000" b="1">
                <a:solidFill>
                  <a:schemeClr val="bg1"/>
                </a:solidFill>
                <a:latin typeface="Roboto" panose="02000000000000000000" pitchFamily="2" charset="0"/>
                <a:ea typeface="Roboto" panose="02000000000000000000" pitchFamily="2" charset="0"/>
              </a:rPr>
              <a:t> T</a:t>
            </a:r>
            <a:r>
              <a:rPr lang="en-US" sz="1000">
                <a:solidFill>
                  <a:schemeClr val="bg1"/>
                </a:solidFill>
                <a:latin typeface="Roboto" panose="02000000000000000000" pitchFamily="2" charset="0"/>
                <a:ea typeface="Roboto" panose="02000000000000000000" pitchFamily="2" charset="0"/>
              </a:rPr>
              <a:t>his introduces pupils to energy stores and transfers at a very basic level, and has been designed to preempt misconceptions that need to be unpicked at secondary. It also allows pupils to review content from previous topics across biology, chemistry and physics (like food webs, electricity, and states of matter), and consider them through the lens of energy.</a:t>
            </a:r>
          </a:p>
          <a:p>
            <a:pPr marL="72000" indent="-72000">
              <a:spcAft>
                <a:spcPts val="600"/>
              </a:spcAft>
              <a:buFont typeface="Arial" panose="020B0604020202020204" pitchFamily="34" charset="0"/>
              <a:buChar char="•"/>
            </a:pPr>
            <a:r>
              <a:rPr lang="en-US" sz="1000" b="1">
                <a:solidFill>
                  <a:schemeClr val="bg1"/>
                </a:solidFill>
                <a:latin typeface="Roboto" panose="02000000000000000000" pitchFamily="2" charset="0"/>
                <a:ea typeface="Roboto" panose="02000000000000000000" pitchFamily="2" charset="0"/>
              </a:rPr>
              <a:t>Year 6: Physical &amp; chemical changes</a:t>
            </a:r>
            <a:r>
              <a:rPr lang="en-US" sz="1000">
                <a:solidFill>
                  <a:schemeClr val="bg1"/>
                </a:solidFill>
                <a:latin typeface="Roboto" panose="02000000000000000000" pitchFamily="2" charset="0"/>
                <a:ea typeface="Roboto" panose="02000000000000000000" pitchFamily="2" charset="0"/>
              </a:rPr>
              <a:t>. This unit gives pupils the opportunity to run more sophisticated practical investigations. It provides a good transition to Year 7.</a:t>
            </a:r>
          </a:p>
        </p:txBody>
      </p:sp>
      <p:cxnSp>
        <p:nvCxnSpPr>
          <p:cNvPr id="13" name="Straight Arrow Connector 12">
            <a:extLst>
              <a:ext uri="{FF2B5EF4-FFF2-40B4-BE49-F238E27FC236}">
                <a16:creationId xmlns:a16="http://schemas.microsoft.com/office/drawing/2014/main" id="{42A8969F-E0E7-4F25-8066-6F0B55EA6443}"/>
              </a:ext>
            </a:extLst>
          </p:cNvPr>
          <p:cNvCxnSpPr>
            <a:cxnSpLocks/>
          </p:cNvCxnSpPr>
          <p:nvPr/>
        </p:nvCxnSpPr>
        <p:spPr>
          <a:xfrm flipH="1">
            <a:off x="5496654" y="3299875"/>
            <a:ext cx="366580" cy="530756"/>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D8014766-4AB1-40EC-BA0B-507FE649AC3F}"/>
              </a:ext>
            </a:extLst>
          </p:cNvPr>
          <p:cNvCxnSpPr>
            <a:cxnSpLocks/>
          </p:cNvCxnSpPr>
          <p:nvPr/>
        </p:nvCxnSpPr>
        <p:spPr>
          <a:xfrm flipH="1">
            <a:off x="2001520" y="3299875"/>
            <a:ext cx="3861714" cy="216925"/>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4388D600-21DD-4126-9658-FA56CF12B45F}"/>
              </a:ext>
            </a:extLst>
          </p:cNvPr>
          <p:cNvCxnSpPr>
            <a:cxnSpLocks/>
            <a:stCxn id="8" idx="1"/>
          </p:cNvCxnSpPr>
          <p:nvPr/>
        </p:nvCxnSpPr>
        <p:spPr>
          <a:xfrm flipH="1">
            <a:off x="2849927" y="2323737"/>
            <a:ext cx="3013306" cy="899005"/>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F1B5AAA0-8917-4896-AC5A-4EF276687C27}"/>
              </a:ext>
            </a:extLst>
          </p:cNvPr>
          <p:cNvCxnSpPr>
            <a:cxnSpLocks/>
          </p:cNvCxnSpPr>
          <p:nvPr/>
        </p:nvCxnSpPr>
        <p:spPr>
          <a:xfrm flipH="1" flipV="1">
            <a:off x="1048775" y="2964819"/>
            <a:ext cx="528088" cy="1381691"/>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2795846"/>
      </p:ext>
    </p:extLst>
  </p:cSld>
  <p:clrMapOvr>
    <a:masterClrMapping/>
  </p:clrMapOvr>
</p:sld>
</file>

<file path=ppt/theme/theme1.xml><?xml version="1.0" encoding="utf-8"?>
<a:theme xmlns:a="http://schemas.openxmlformats.org/drawingml/2006/main" name="Title Slide">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acher Resources">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spcAft>
            <a:spcPts val="600"/>
          </a:spcAft>
          <a:defRPr sz="1200" smtClean="0">
            <a:solidFill>
              <a:schemeClr val="bg1"/>
            </a:solidFill>
            <a:latin typeface="Roboto" panose="02000000000000000000" pitchFamily="2" charset="0"/>
            <a:ea typeface="Roboto" panose="02000000000000000000" pitchFamily="2" charset="0"/>
            <a:cs typeface="Roboto" panose="02000000000000000000" pitchFamily="2"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Teacher Resources">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Title Slide">
  <a:themeElements>
    <a:clrScheme name="UL Science (Teacher Facing)">
      <a:dk1>
        <a:srgbClr val="FFFFFF"/>
      </a:dk1>
      <a:lt1>
        <a:srgbClr val="000000"/>
      </a:lt1>
      <a:dk2>
        <a:srgbClr val="E6E6E6"/>
      </a:dk2>
      <a:lt2>
        <a:srgbClr val="565656"/>
      </a:lt2>
      <a:accent1>
        <a:srgbClr val="D17E3F"/>
      </a:accent1>
      <a:accent2>
        <a:srgbClr val="8262A6"/>
      </a:accent2>
      <a:accent3>
        <a:srgbClr val="3E9C64"/>
      </a:accent3>
      <a:accent4>
        <a:srgbClr val="4E83BE"/>
      </a:accent4>
      <a:accent5>
        <a:srgbClr val="C35993"/>
      </a:accent5>
      <a:accent6>
        <a:srgbClr val="88A442"/>
      </a:accent6>
      <a:hlink>
        <a:srgbClr val="D55D5D"/>
      </a:hlink>
      <a:folHlink>
        <a:srgbClr val="40A6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E6177357FBCE499A411D5506B1466F" ma:contentTypeVersion="24" ma:contentTypeDescription="Create a new document." ma:contentTypeScope="" ma:versionID="bf527dc985259dc26b03e5c05cf11602">
  <xsd:schema xmlns:xsd="http://www.w3.org/2001/XMLSchema" xmlns:xs="http://www.w3.org/2001/XMLSchema" xmlns:p="http://schemas.microsoft.com/office/2006/metadata/properties" xmlns:ns2="eb27f817-6f62-42a5-b97e-5e5876e68540" xmlns:ns3="bdd40a26-798e-4419-82cd-8bafc402cc20" targetNamespace="http://schemas.microsoft.com/office/2006/metadata/properties" ma:root="true" ma:fieldsID="0156d1a9cfc1fb01f2b4607f1678afec" ns2:_="" ns3:_="">
    <xsd:import namespace="eb27f817-6f62-42a5-b97e-5e5876e68540"/>
    <xsd:import namespace="bdd40a26-798e-4419-82cd-8bafc402cc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Location" minOccurs="0"/>
                <xsd:element ref="ns2:MediaServiceBillingMetadata" minOccurs="0"/>
                <xsd:element ref="ns2:Formconnected" minOccurs="0"/>
                <xsd:element ref="ns2:Function" minOccurs="0"/>
                <xsd:element ref="ns2:Owner" minOccurs="0"/>
                <xsd:element ref="ns2:Stage" minOccurs="0"/>
                <xsd:element ref="ns2:AsanaLink" minOccurs="0"/>
                <xsd:element ref="ns2:Lucid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27f817-6f62-42a5-b97e-5e5876e685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547d1d0-3da5-4772-b279-2d11b77b4c5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Formconnected" ma:index="24" nillable="true" ma:displayName="Form connected" ma:format="Dropdown" ma:internalName="Formconnected">
      <xsd:simpleType>
        <xsd:restriction base="dms:Choice">
          <xsd:enumeration value="Form Connected"/>
        </xsd:restriction>
      </xsd:simpleType>
    </xsd:element>
    <xsd:element name="Function" ma:index="25" nillable="true" ma:displayName="Function" ma:format="Dropdown" ma:internalName="Function">
      <xsd:simpleType>
        <xsd:union memberTypes="dms:Text">
          <xsd:simpleType>
            <xsd:restriction base="dms:Choice">
              <xsd:enumeration value="Fees"/>
              <xsd:enumeration value="Management Accounts"/>
              <xsd:enumeration value="Procurement"/>
              <xsd:enumeration value="Schools"/>
              <xsd:enumeration value="HR"/>
              <xsd:enumeration value="Data"/>
              <xsd:enumeration value="United Communities"/>
              <xsd:enumeration value="Compliance"/>
            </xsd:restriction>
          </xsd:simpleType>
        </xsd:union>
      </xsd:simpleType>
    </xsd:element>
    <xsd:element name="Owner" ma:index="26" nillable="true" ma:displayName="Owner" ma:format="Dropdown" ma:list="UserInfo" ma:SharePointGroup="0"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age" ma:index="27" nillable="true" ma:displayName="Stage" ma:format="Dropdown" ma:internalName="Stage">
      <xsd:simpleType>
        <xsd:restriction base="dms:Choice">
          <xsd:enumeration value="Backlog"/>
          <xsd:enumeration value="Process Mapping"/>
          <xsd:enumeration value="First Draft - Out for review"/>
          <xsd:enumeration value="Solution Engineering"/>
          <xsd:enumeration value="'To Be' Proposal"/>
          <xsd:enumeration value="HOLD"/>
          <xsd:enumeration value="Choice 7"/>
        </xsd:restriction>
      </xsd:simpleType>
    </xsd:element>
    <xsd:element name="AsanaLink" ma:index="28" nillable="true" ma:displayName="Asana Link" ma:format="Hyperlink" ma:internalName="AsanaLink">
      <xsd:complexType>
        <xsd:complexContent>
          <xsd:extension base="dms:URL">
            <xsd:sequence>
              <xsd:element name="Url" type="dms:ValidUrl" minOccurs="0" nillable="true"/>
              <xsd:element name="Description" type="xsd:string" nillable="true"/>
            </xsd:sequence>
          </xsd:extension>
        </xsd:complexContent>
      </xsd:complexType>
    </xsd:element>
    <xsd:element name="LucidLink" ma:index="29" nillable="true" ma:displayName="Lucid Link" ma:description="Link to process map on Lucid" ma:format="Hyperlink" ma:internalName="Lucid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dd40a26-798e-4419-82cd-8bafc402cc2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6a694a5-b75d-4606-a410-cac4d626996e}" ma:internalName="TaxCatchAll" ma:showField="CatchAllData" ma:web="bdd40a26-798e-4419-82cd-8bafc402cc2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bdd40a26-798e-4419-82cd-8bafc402cc20">
      <UserInfo>
        <DisplayName>Mark Stephenson</DisplayName>
        <AccountId>1172</AccountId>
        <AccountType/>
      </UserInfo>
      <UserInfo>
        <DisplayName>Jessica Quinn</DisplayName>
        <AccountId>1167</AccountId>
        <AccountType/>
      </UserInfo>
      <UserInfo>
        <DisplayName>Euan Graham</DisplayName>
        <AccountId>349</AccountId>
        <AccountType/>
      </UserInfo>
      <UserInfo>
        <DisplayName>Jackie Wright</DisplayName>
        <AccountId>450</AccountId>
        <AccountType/>
      </UserInfo>
      <UserInfo>
        <DisplayName>Holly Caston</DisplayName>
        <AccountId>90</AccountId>
        <AccountType/>
      </UserInfo>
      <UserInfo>
        <DisplayName>Charlie Cutler</DisplayName>
        <AccountId>86</AccountId>
        <AccountType/>
      </UserInfo>
      <UserInfo>
        <DisplayName>Mariu Hurriaga</DisplayName>
        <AccountId>804</AccountId>
        <AccountType/>
      </UserInfo>
      <UserInfo>
        <DisplayName>Lucy Hawker</DisplayName>
        <AccountId>78</AccountId>
        <AccountType/>
      </UserInfo>
      <UserInfo>
        <DisplayName>Katie Gooch</DisplayName>
        <AccountId>85</AccountId>
        <AccountType/>
      </UserInfo>
      <UserInfo>
        <DisplayName>Elizabeth Lupton</DisplayName>
        <AccountId>485</AccountId>
        <AccountType/>
      </UserInfo>
    </SharedWithUsers>
    <TaxCatchAll xmlns="bdd40a26-798e-4419-82cd-8bafc402cc20" xsi:nil="true"/>
    <lcf76f155ced4ddcb4097134ff3c332f xmlns="eb27f817-6f62-42a5-b97e-5e5876e68540">
      <Terms xmlns="http://schemas.microsoft.com/office/infopath/2007/PartnerControls"/>
    </lcf76f155ced4ddcb4097134ff3c332f>
    <Formconnected xmlns="eb27f817-6f62-42a5-b97e-5e5876e68540" xsi:nil="true"/>
    <Owner xmlns="eb27f817-6f62-42a5-b97e-5e5876e68540">
      <UserInfo>
        <DisplayName/>
        <AccountId xsi:nil="true"/>
        <AccountType/>
      </UserInfo>
    </Owner>
    <AsanaLink xmlns="eb27f817-6f62-42a5-b97e-5e5876e68540">
      <Url xsi:nil="true"/>
      <Description xsi:nil="true"/>
    </AsanaLink>
    <LucidLink xmlns="eb27f817-6f62-42a5-b97e-5e5876e68540">
      <Url xsi:nil="true"/>
      <Description xsi:nil="true"/>
    </LucidLink>
    <Function xmlns="eb27f817-6f62-42a5-b97e-5e5876e68540" xsi:nil="true"/>
    <Stage xmlns="eb27f817-6f62-42a5-b97e-5e5876e6854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86DE88-C1AF-49AC-B9E2-92BCAE9B7B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27f817-6f62-42a5-b97e-5e5876e68540"/>
    <ds:schemaRef ds:uri="bdd40a26-798e-4419-82cd-8bafc402cc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20F8DA-C4FB-4450-BACC-F5A742E79B9F}">
  <ds:schemaRefs>
    <ds:schemaRef ds:uri="7cdbce52-7c58-4c49-97cb-d953267058b2"/>
    <ds:schemaRef ds:uri="84283a62-dbf0-4bf3-9286-04d2ea05a3a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 ds:uri="bdd40a26-798e-4419-82cd-8bafc402cc20"/>
    <ds:schemaRef ds:uri="eb27f817-6f62-42a5-b97e-5e5876e68540"/>
  </ds:schemaRefs>
</ds:datastoreItem>
</file>

<file path=customXml/itemProps3.xml><?xml version="1.0" encoding="utf-8"?>
<ds:datastoreItem xmlns:ds="http://schemas.openxmlformats.org/officeDocument/2006/customXml" ds:itemID="{FF2A31F0-0284-4FFD-850E-478562CD718B}">
  <ds:schemaRefs>
    <ds:schemaRef ds:uri="http://schemas.microsoft.com/sharepoint/v3/contenttype/forms"/>
  </ds:schemaRefs>
</ds:datastoreItem>
</file>

<file path=docMetadata/LabelInfo.xml><?xml version="1.0" encoding="utf-8"?>
<clbl:labelList xmlns:clbl="http://schemas.microsoft.com/office/2020/mipLabelMetadata">
  <clbl:label id="{a4d068aa-090e-4f55-a950-b1b95cea1c6b}" enabled="0" method="" siteId="{a4d068aa-090e-4f55-a950-b1b95cea1c6b}" removed="1"/>
</clbl:labelList>
</file>

<file path=docProps/app.xml><?xml version="1.0" encoding="utf-8"?>
<Properties xmlns="http://schemas.openxmlformats.org/officeDocument/2006/extended-properties" xmlns:vt="http://schemas.openxmlformats.org/officeDocument/2006/docPropsVTypes">
  <Template>Office Theme</Template>
  <TotalTime>2</TotalTime>
  <Words>1227</Words>
  <Application>Microsoft Office PowerPoint</Application>
  <PresentationFormat>A4 Paper (210x297 mm)</PresentationFormat>
  <Paragraphs>150</Paragraphs>
  <Slides>5</Slides>
  <Notes>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5</vt:i4>
      </vt:variant>
    </vt:vector>
  </HeadingPairs>
  <TitlesOfParts>
    <vt:vector size="13" baseType="lpstr">
      <vt:lpstr>United Curriculum</vt:lpstr>
      <vt:lpstr>Roboto</vt:lpstr>
      <vt:lpstr>Arial</vt:lpstr>
      <vt:lpstr>Calibri</vt:lpstr>
      <vt:lpstr>Title Slide</vt:lpstr>
      <vt:lpstr>Teacher Resources</vt:lpstr>
      <vt:lpstr>1_Teacher Resources</vt:lpstr>
      <vt:lpstr>1_Title Slide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Quinn</dc:creator>
  <cp:lastModifiedBy>John Lynch</cp:lastModifiedBy>
  <cp:revision>135</cp:revision>
  <dcterms:created xsi:type="dcterms:W3CDTF">2021-04-22T13:12:58Z</dcterms:created>
  <dcterms:modified xsi:type="dcterms:W3CDTF">2026-06-22T10:16:41Z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0x01010069E6177357FBCE499A411D5506B1466F</vt:lpwstr>
  </property>
  <property fmtid="{D5CDD505-2E9C-101B-9397-08002B2CF9AE}" pid="3" name="MediaServiceImageTags">
    <vt:lpwstr/>
  </property>
  <property fmtid="{D5CDD505-2E9C-101B-9397-08002B2CF9AE}" pid="4" name="Order">
    <vt:r8>5236400</vt:r8>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